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handoutMasterIdLst>
    <p:handoutMasterId r:id="rId42"/>
  </p:handoutMasterIdLst>
  <p:sldIdLst>
    <p:sldId id="401" r:id="rId2"/>
    <p:sldId id="303" r:id="rId3"/>
    <p:sldId id="306" r:id="rId4"/>
    <p:sldId id="378" r:id="rId5"/>
    <p:sldId id="307" r:id="rId6"/>
    <p:sldId id="301" r:id="rId7"/>
    <p:sldId id="311" r:id="rId8"/>
    <p:sldId id="313" r:id="rId9"/>
    <p:sldId id="369" r:id="rId10"/>
    <p:sldId id="395" r:id="rId11"/>
    <p:sldId id="396" r:id="rId12"/>
    <p:sldId id="397" r:id="rId13"/>
    <p:sldId id="316" r:id="rId14"/>
    <p:sldId id="374" r:id="rId15"/>
    <p:sldId id="352" r:id="rId16"/>
    <p:sldId id="302" r:id="rId17"/>
    <p:sldId id="398" r:id="rId18"/>
    <p:sldId id="375" r:id="rId19"/>
    <p:sldId id="399" r:id="rId20"/>
    <p:sldId id="376" r:id="rId21"/>
    <p:sldId id="377" r:id="rId22"/>
    <p:sldId id="371" r:id="rId23"/>
    <p:sldId id="379" r:id="rId24"/>
    <p:sldId id="380" r:id="rId25"/>
    <p:sldId id="381" r:id="rId26"/>
    <p:sldId id="382" r:id="rId27"/>
    <p:sldId id="383" r:id="rId28"/>
    <p:sldId id="384" r:id="rId29"/>
    <p:sldId id="385" r:id="rId30"/>
    <p:sldId id="386" r:id="rId31"/>
    <p:sldId id="387" r:id="rId32"/>
    <p:sldId id="388" r:id="rId33"/>
    <p:sldId id="402" r:id="rId34"/>
    <p:sldId id="389" r:id="rId35"/>
    <p:sldId id="345" r:id="rId36"/>
    <p:sldId id="390" r:id="rId37"/>
    <p:sldId id="391" r:id="rId38"/>
    <p:sldId id="392" r:id="rId39"/>
    <p:sldId id="393" r:id="rId40"/>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720" userDrawn="1">
          <p15:clr>
            <a:srgbClr val="A4A3A4"/>
          </p15:clr>
        </p15:guide>
        <p15:guide id="4" pos="2448">
          <p15:clr>
            <a:srgbClr val="A4A3A4"/>
          </p15:clr>
        </p15:guide>
        <p15:guide id="5" orient="horz" pos="103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2923"/>
    <a:srgbClr val="555759"/>
    <a:srgbClr val="44695B"/>
    <a:srgbClr val="7F9C91"/>
    <a:srgbClr val="ECEEEC"/>
    <a:srgbClr val="43695B"/>
    <a:srgbClr val="595959"/>
    <a:srgbClr val="344553"/>
    <a:srgbClr val="EAEEEC"/>
    <a:srgbClr val="DCE4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1"/>
    <p:restoredTop sz="96285" autoAdjust="0"/>
  </p:normalViewPr>
  <p:slideViewPr>
    <p:cSldViewPr snapToGrid="0" snapToObjects="1">
      <p:cViewPr varScale="1">
        <p:scale>
          <a:sx n="49" d="100"/>
          <a:sy n="49" d="100"/>
        </p:scale>
        <p:origin x="2298" y="60"/>
      </p:cViewPr>
      <p:guideLst>
        <p:guide orient="horz" pos="720"/>
        <p:guide pos="2448"/>
        <p:guide orient="horz" pos="1032"/>
      </p:guideLst>
    </p:cSldViewPr>
  </p:slideViewPr>
  <p:notesTextViewPr>
    <p:cViewPr>
      <p:scale>
        <a:sx n="100" d="100"/>
        <a:sy n="100" d="100"/>
      </p:scale>
      <p:origin x="0" y="0"/>
    </p:cViewPr>
  </p:notesTextViewPr>
  <p:sorterViewPr>
    <p:cViewPr varScale="1">
      <p:scale>
        <a:sx n="1" d="1"/>
        <a:sy n="1" d="1"/>
      </p:scale>
      <p:origin x="0" y="-11322"/>
    </p:cViewPr>
  </p:sorterViewPr>
  <p:notesViewPr>
    <p:cSldViewPr snapToGrid="0" snapToObjects="1">
      <p:cViewPr varScale="1">
        <p:scale>
          <a:sx n="81" d="100"/>
          <a:sy n="81" d="100"/>
        </p:scale>
        <p:origin x="385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2E9AC68F-4356-E940-BAD8-774AFBB1D075}" type="datetimeFigureOut">
              <a:rPr lang="en-US" smtClean="0"/>
              <a:t>1/20/2017</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00BE28FA-DE09-1442-8EA4-52022773C22B}" type="slidenum">
              <a:rPr lang="en-US" smtClean="0"/>
              <a:t>‹#›</a:t>
            </a:fld>
            <a:endParaRPr lang="en-US" dirty="0"/>
          </a:p>
        </p:txBody>
      </p:sp>
    </p:spTree>
    <p:extLst>
      <p:ext uri="{BB962C8B-B14F-4D97-AF65-F5344CB8AC3E}">
        <p14:creationId xmlns:p14="http://schemas.microsoft.com/office/powerpoint/2010/main" val="115969331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36DFEA7-96A8-774D-8B6B-604673284BD0}" type="datetimeFigureOut">
              <a:rPr lang="en-US" smtClean="0"/>
              <a:t>1/20/2017</a:t>
            </a:fld>
            <a:endParaRPr lang="en-US" dirty="0"/>
          </a:p>
        </p:txBody>
      </p:sp>
      <p:sp>
        <p:nvSpPr>
          <p:cNvPr id="4" name="Slide Image Placeholder 3"/>
          <p:cNvSpPr>
            <a:spLocks noGrp="1" noRot="1" noChangeAspect="1"/>
          </p:cNvSpPr>
          <p:nvPr>
            <p:ph type="sldImg" idx="2"/>
          </p:nvPr>
        </p:nvSpPr>
        <p:spPr>
          <a:xfrm>
            <a:off x="2293938" y="1162050"/>
            <a:ext cx="2422525"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0EBFCE9-087B-2F40-ABB2-08A49726B681}" type="slidenum">
              <a:rPr lang="en-US" smtClean="0"/>
              <a:t>‹#›</a:t>
            </a:fld>
            <a:endParaRPr lang="en-US" dirty="0"/>
          </a:p>
        </p:txBody>
      </p:sp>
    </p:spTree>
    <p:extLst>
      <p:ext uri="{BB962C8B-B14F-4D97-AF65-F5344CB8AC3E}">
        <p14:creationId xmlns:p14="http://schemas.microsoft.com/office/powerpoint/2010/main" val="179429253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34669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22986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82495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51644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3938" y="1162050"/>
            <a:ext cx="2422525" cy="31369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449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3938" y="1162050"/>
            <a:ext cx="2422525" cy="31369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71869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3938" y="1162050"/>
            <a:ext cx="2422525" cy="31369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92238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3938" y="1162050"/>
            <a:ext cx="2422525" cy="31369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7075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20972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06623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3938" y="1162050"/>
            <a:ext cx="2422525" cy="31369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70389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1343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l="-47000" r="-4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76131" y="506623"/>
            <a:ext cx="3657607" cy="3657607"/>
          </a:xfrm>
          <a:prstGeom prst="rect">
            <a:avLst/>
          </a:prstGeom>
        </p:spPr>
      </p:pic>
    </p:spTree>
    <p:extLst>
      <p:ext uri="{BB962C8B-B14F-4D97-AF65-F5344CB8AC3E}">
        <p14:creationId xmlns:p14="http://schemas.microsoft.com/office/powerpoint/2010/main" val="1559550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rgbClr val="7F9C9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r="11051"/>
          <a:stretch/>
        </p:blipFill>
        <p:spPr>
          <a:xfrm>
            <a:off x="-1235677" y="3929449"/>
            <a:ext cx="8056606" cy="2012778"/>
          </a:xfrm>
          <a:prstGeom prst="rect">
            <a:avLst/>
          </a:prstGeom>
        </p:spPr>
      </p:pic>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77760" t="51157" r="11563" b="39550"/>
          <a:stretch/>
        </p:blipFill>
        <p:spPr>
          <a:xfrm>
            <a:off x="6818811" y="4959118"/>
            <a:ext cx="967080" cy="187046"/>
          </a:xfrm>
          <a:prstGeom prst="rect">
            <a:avLst/>
          </a:prstGeom>
        </p:spPr>
      </p:pic>
      <p:sp>
        <p:nvSpPr>
          <p:cNvPr id="2" name="Title 1"/>
          <p:cNvSpPr>
            <a:spLocks noGrp="1"/>
          </p:cNvSpPr>
          <p:nvPr>
            <p:ph type="title"/>
          </p:nvPr>
        </p:nvSpPr>
        <p:spPr>
          <a:xfrm>
            <a:off x="1400432" y="3929449"/>
            <a:ext cx="5838568" cy="976183"/>
          </a:xfrm>
          <a:prstGeom prst="rect">
            <a:avLst/>
          </a:prstGeom>
        </p:spPr>
        <p:txBody>
          <a:bodyPr lIns="0" rIns="0" anchor="b" anchorCtr="0"/>
          <a:lstStyle>
            <a:lvl1pPr algn="r">
              <a:defRPr sz="3200" b="1" cap="none" baseline="0">
                <a:solidFill>
                  <a:schemeClr val="bg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32524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2">
    <p:bg>
      <p:bgPr>
        <a:blipFill dpi="0" rotWithShape="1">
          <a:blip r:embed="rId2">
            <a:lum/>
          </a:blip>
          <a:srcRect/>
          <a:stretch>
            <a:fillRect l="-47000" r="-47000"/>
          </a:stretch>
        </a:blipFill>
        <a:effectLst/>
      </p:bgPr>
    </p:bg>
    <p:spTree>
      <p:nvGrpSpPr>
        <p:cNvPr id="1" name=""/>
        <p:cNvGrpSpPr/>
        <p:nvPr/>
      </p:nvGrpSpPr>
      <p:grpSpPr>
        <a:xfrm>
          <a:off x="0" y="0"/>
          <a:ext cx="0" cy="0"/>
          <a:chOff x="0" y="0"/>
          <a:chExt cx="0" cy="0"/>
        </a:xfrm>
      </p:grpSpPr>
      <p:sp>
        <p:nvSpPr>
          <p:cNvPr id="3" name="Rectangle 2"/>
          <p:cNvSpPr/>
          <p:nvPr userDrawn="1"/>
        </p:nvSpPr>
        <p:spPr>
          <a:xfrm rot="16200000">
            <a:off x="253313" y="2539313"/>
            <a:ext cx="10058401" cy="4979773"/>
          </a:xfrm>
          <a:prstGeom prst="rect">
            <a:avLst/>
          </a:prstGeom>
          <a:gradFill>
            <a:gsLst>
              <a:gs pos="15000">
                <a:schemeClr val="tx1">
                  <a:lumMod val="50000"/>
                  <a:lumOff val="50000"/>
                </a:schemeClr>
              </a:gs>
              <a:gs pos="100000">
                <a:schemeClr val="bg1">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33400" y="4030345"/>
            <a:ext cx="3581400" cy="1997710"/>
          </a:xfrm>
          <a:prstGeom prst="rect">
            <a:avLst/>
          </a:prstGeom>
        </p:spPr>
        <p:txBody>
          <a:bodyPr anchor="ctr" anchorCtr="0"/>
          <a:lstStyle>
            <a:lvl1pPr algn="l">
              <a:defRPr sz="3200" b="1" cap="all">
                <a:solidFill>
                  <a:schemeClr val="bg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587761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4728"/>
            <a:ext cx="5562600" cy="600456"/>
          </a:xfrm>
          <a:prstGeom prst="rect">
            <a:avLst/>
          </a:prstGeom>
        </p:spPr>
        <p:txBody>
          <a:bodyPr lIns="0" tIns="0" rIns="0" bIns="0" anchor="b" anchorCtr="0"/>
          <a:lstStyle>
            <a:lvl1pPr algn="l">
              <a:defRPr lang="en-US" sz="2000" b="0" dirty="0">
                <a:solidFill>
                  <a:srgbClr val="44695B"/>
                </a:solidFill>
                <a:latin typeface="Arial" panose="020B0604020202020204" pitchFamily="34" charset="0"/>
                <a:cs typeface="Arial" panose="020B0604020202020204" pitchFamily="34" charset="0"/>
              </a:defRPr>
            </a:lvl1pPr>
          </a:lstStyle>
          <a:p>
            <a:pPr lvl="0" algn="l"/>
            <a:r>
              <a:rPr lang="en-US" dirty="0" smtClean="0"/>
              <a:t>Click to edit Master title style</a:t>
            </a:r>
            <a:endParaRPr lang="en-US" dirty="0"/>
          </a:p>
        </p:txBody>
      </p:sp>
      <p:sp>
        <p:nvSpPr>
          <p:cNvPr id="6"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1415702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0664"/>
            <a:ext cx="6035040" cy="600456"/>
          </a:xfrm>
          <a:prstGeom prst="rect">
            <a:avLst/>
          </a:prstGeom>
        </p:spPr>
        <p:txBody>
          <a:bodyPr lIns="0" tIns="0" rIns="0" bIns="0" anchor="b" anchorCtr="0"/>
          <a:lstStyle>
            <a:lvl1pPr>
              <a:defRPr lang="en-US" sz="2000" b="0" dirty="0">
                <a:solidFill>
                  <a:srgbClr val="44695B"/>
                </a:solidFill>
                <a:latin typeface="Arial" panose="020B0604020202020204" pitchFamily="34" charset="0"/>
                <a:cs typeface="Arial" panose="020B0604020202020204" pitchFamily="34" charset="0"/>
              </a:defRPr>
            </a:lvl1pPr>
          </a:lstStyle>
          <a:p>
            <a:pPr lvl="0" algn="l"/>
            <a:r>
              <a:rPr lang="en-US" dirty="0" smtClean="0"/>
              <a:t>Click to edit Master title style</a:t>
            </a:r>
            <a:endParaRPr lang="en-US" dirty="0"/>
          </a:p>
        </p:txBody>
      </p:sp>
      <p:sp>
        <p:nvSpPr>
          <p:cNvPr id="4"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2405689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857036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Rectangle 1"/>
          <p:cNvSpPr/>
          <p:nvPr userDrawn="1"/>
        </p:nvSpPr>
        <p:spPr>
          <a:xfrm>
            <a:off x="6805" y="8810368"/>
            <a:ext cx="7765595" cy="1248032"/>
          </a:xfrm>
          <a:prstGeom prst="rect">
            <a:avLst/>
          </a:prstGeom>
          <a:gradFill>
            <a:gsLst>
              <a:gs pos="0">
                <a:schemeClr val="bg2"/>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p:cNvSpPr/>
          <p:nvPr userDrawn="1"/>
        </p:nvSpPr>
        <p:spPr>
          <a:xfrm>
            <a:off x="533400" y="9581775"/>
            <a:ext cx="2049600" cy="253916"/>
          </a:xfrm>
          <a:prstGeom prst="rect">
            <a:avLst/>
          </a:prstGeom>
        </p:spPr>
        <p:txBody>
          <a:bodyPr wrap="none" lIns="0" rIns="91440">
            <a:spAutoFit/>
          </a:bodyPr>
          <a:lstStyle/>
          <a:p>
            <a:pPr lvl="0"/>
            <a:r>
              <a:rPr lang="en-US" sz="1050" dirty="0" smtClean="0">
                <a:solidFill>
                  <a:schemeClr val="tx1">
                    <a:lumMod val="65000"/>
                    <a:lumOff val="35000"/>
                  </a:schemeClr>
                </a:solidFill>
                <a:latin typeface="Arial" panose="020B0604020202020204" pitchFamily="34" charset="0"/>
                <a:cs typeface="Arial" panose="020B0604020202020204" pitchFamily="34" charset="0"/>
              </a:rPr>
              <a:t>www.quakesmartcommunity.org </a:t>
            </a:r>
            <a:endParaRPr lang="en-US" sz="1050" dirty="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4" name="Straight Connector 3"/>
          <p:cNvCxnSpPr/>
          <p:nvPr userDrawn="1"/>
        </p:nvCxnSpPr>
        <p:spPr>
          <a:xfrm>
            <a:off x="531537" y="9544704"/>
            <a:ext cx="6707463" cy="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t="28291" b="43066"/>
          <a:stretch/>
        </p:blipFill>
        <p:spPr>
          <a:xfrm>
            <a:off x="0" y="0"/>
            <a:ext cx="7772400" cy="1480235"/>
          </a:xfrm>
          <a:prstGeom prst="rect">
            <a:avLst/>
          </a:prstGeom>
        </p:spPr>
      </p:pic>
      <p:sp>
        <p:nvSpPr>
          <p:cNvPr id="6" name="Rectangle 5"/>
          <p:cNvSpPr/>
          <p:nvPr userDrawn="1"/>
        </p:nvSpPr>
        <p:spPr>
          <a:xfrm rot="10800000">
            <a:off x="0" y="0"/>
            <a:ext cx="7772397" cy="1508760"/>
          </a:xfrm>
          <a:prstGeom prst="rect">
            <a:avLst/>
          </a:prstGeom>
          <a:gradFill>
            <a:gsLst>
              <a:gs pos="0">
                <a:schemeClr val="bg2">
                  <a:alpha val="6100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39053" y="172992"/>
            <a:ext cx="1272750" cy="1272750"/>
          </a:xfrm>
          <a:prstGeom prst="rect">
            <a:avLst/>
          </a:prstGeom>
        </p:spPr>
      </p:pic>
      <p:sp>
        <p:nvSpPr>
          <p:cNvPr id="8" name="Rectangle 7"/>
          <p:cNvSpPr/>
          <p:nvPr userDrawn="1"/>
        </p:nvSpPr>
        <p:spPr>
          <a:xfrm>
            <a:off x="6327648" y="9581775"/>
            <a:ext cx="911352" cy="253916"/>
          </a:xfrm>
          <a:prstGeom prst="rect">
            <a:avLst/>
          </a:prstGeom>
        </p:spPr>
        <p:txBody>
          <a:bodyPr wrap="square" lIns="0" rIns="0">
            <a:spAutoFit/>
          </a:bodyPr>
          <a:lstStyle/>
          <a:p>
            <a:pPr lvl="0" algn="r"/>
            <a:r>
              <a:rPr lang="en-US" sz="1050" dirty="0" smtClean="0">
                <a:solidFill>
                  <a:schemeClr val="tx1">
                    <a:lumMod val="65000"/>
                    <a:lumOff val="35000"/>
                  </a:schemeClr>
                </a:solidFill>
                <a:latin typeface="Arial" panose="020B0604020202020204" pitchFamily="34" charset="0"/>
                <a:cs typeface="Arial" panose="020B0604020202020204" pitchFamily="34" charset="0"/>
              </a:rPr>
              <a:t>© FLASH 2016</a:t>
            </a:r>
            <a:endParaRPr 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2818771"/>
      </p:ext>
    </p:extLst>
  </p:cSld>
  <p:clrMapOvr>
    <a:masterClrMapping/>
  </p:clrMapOvr>
  <p:extLst>
    <p:ext uri="{DCECCB84-F9BA-43D5-87BE-67443E8EF086}">
      <p15:sldGuideLst xmlns:p15="http://schemas.microsoft.com/office/powerpoint/2012/main">
        <p15:guide id="1" pos="2448" userDrawn="1">
          <p15:clr>
            <a:srgbClr val="FBAE40"/>
          </p15:clr>
        </p15:guide>
        <p15:guide id="2" pos="336" userDrawn="1">
          <p15:clr>
            <a:srgbClr val="FBAE40"/>
          </p15:clr>
        </p15:guide>
        <p15:guide id="3" pos="456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9">
            <a:extLst>
              <a:ext uri="{28A0092B-C50C-407E-A947-70E740481C1C}">
                <a14:useLocalDpi xmlns:a14="http://schemas.microsoft.com/office/drawing/2010/main" val="0"/>
              </a:ext>
            </a:extLst>
          </a:blip>
          <a:srcRect t="28291" b="43066"/>
          <a:stretch/>
        </p:blipFill>
        <p:spPr>
          <a:xfrm>
            <a:off x="0" y="0"/>
            <a:ext cx="7772400" cy="1480235"/>
          </a:xfrm>
          <a:prstGeom prst="rect">
            <a:avLst/>
          </a:prstGeom>
        </p:spPr>
      </p:pic>
      <p:sp>
        <p:nvSpPr>
          <p:cNvPr id="9" name="Rectangle 8"/>
          <p:cNvSpPr/>
          <p:nvPr userDrawn="1"/>
        </p:nvSpPr>
        <p:spPr>
          <a:xfrm rot="10800000">
            <a:off x="0" y="0"/>
            <a:ext cx="7772397" cy="1508760"/>
          </a:xfrm>
          <a:prstGeom prst="rect">
            <a:avLst/>
          </a:prstGeom>
          <a:gradFill>
            <a:gsLst>
              <a:gs pos="0">
                <a:schemeClr val="bg2">
                  <a:alpha val="6100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userDrawn="1"/>
        </p:nvSpPr>
        <p:spPr>
          <a:xfrm>
            <a:off x="6805" y="8810368"/>
            <a:ext cx="7765595" cy="1248032"/>
          </a:xfrm>
          <a:prstGeom prst="rect">
            <a:avLst/>
          </a:prstGeom>
          <a:gradFill>
            <a:gsLst>
              <a:gs pos="0">
                <a:schemeClr val="bg2"/>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pic>
        <p:nvPicPr>
          <p:cNvPr id="11" name="Picture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039053" y="172992"/>
            <a:ext cx="1272750" cy="1272750"/>
          </a:xfrm>
          <a:prstGeom prst="rect">
            <a:avLst/>
          </a:prstGeom>
        </p:spPr>
      </p:pic>
      <p:sp>
        <p:nvSpPr>
          <p:cNvPr id="12" name="Rectangle 11"/>
          <p:cNvSpPr/>
          <p:nvPr userDrawn="1"/>
        </p:nvSpPr>
        <p:spPr>
          <a:xfrm>
            <a:off x="533400" y="9581775"/>
            <a:ext cx="2049600" cy="253916"/>
          </a:xfrm>
          <a:prstGeom prst="rect">
            <a:avLst/>
          </a:prstGeom>
        </p:spPr>
        <p:txBody>
          <a:bodyPr wrap="none" lIns="0" rIns="91440">
            <a:spAutoFit/>
          </a:bodyPr>
          <a:lstStyle/>
          <a:p>
            <a:pPr lvl="0"/>
            <a:r>
              <a:rPr lang="en-US" sz="1050" dirty="0" smtClean="0">
                <a:solidFill>
                  <a:schemeClr val="tx1">
                    <a:lumMod val="65000"/>
                    <a:lumOff val="35000"/>
                  </a:schemeClr>
                </a:solidFill>
                <a:latin typeface="Arial" panose="020B0604020202020204" pitchFamily="34" charset="0"/>
                <a:cs typeface="Arial" panose="020B0604020202020204" pitchFamily="34" charset="0"/>
              </a:rPr>
              <a:t>www.quakesmartcommunity.org </a:t>
            </a:r>
            <a:endParaRPr lang="en-US" sz="1050" dirty="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13" name="Straight Connector 12"/>
          <p:cNvCxnSpPr/>
          <p:nvPr userDrawn="1"/>
        </p:nvCxnSpPr>
        <p:spPr>
          <a:xfrm>
            <a:off x="531537" y="9544704"/>
            <a:ext cx="6707463" cy="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782602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4" r:id="rId4"/>
    <p:sldLayoutId id="2147483658" r:id="rId5"/>
    <p:sldLayoutId id="2147483655" r:id="rId6"/>
    <p:sldLayoutId id="2147483657" r:id="rId7"/>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168" userDrawn="1">
          <p15:clr>
            <a:srgbClr val="F26B43"/>
          </p15:clr>
        </p15:guide>
        <p15:guide id="2" pos="2448" userDrawn="1">
          <p15:clr>
            <a:srgbClr val="F26B43"/>
          </p15:clr>
        </p15:guide>
        <p15:guide id="5" orient="horz" pos="192" userDrawn="1">
          <p15:clr>
            <a:srgbClr val="F26B43"/>
          </p15:clr>
        </p15:guide>
        <p15:guide id="6" orient="horz" pos="6144" userDrawn="1">
          <p15:clr>
            <a:srgbClr val="F26B43"/>
          </p15:clr>
        </p15:guide>
        <p15:guide id="7" orient="horz" pos="816" userDrawn="1">
          <p15:clr>
            <a:srgbClr val="F26B43"/>
          </p15:clr>
        </p15:guide>
        <p15:guide id="8" pos="336" userDrawn="1">
          <p15:clr>
            <a:srgbClr val="F26B43"/>
          </p15:clr>
        </p15:guide>
        <p15:guide id="9" pos="45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07473" y="4628964"/>
            <a:ext cx="3606115" cy="1200329"/>
          </a:xfrm>
          <a:prstGeom prst="rect">
            <a:avLst/>
          </a:prstGeom>
          <a:noFill/>
        </p:spPr>
        <p:txBody>
          <a:bodyPr wrap="none" lIns="365760" rIns="182880" anchor="ctr" anchorCtr="0">
            <a:spAutoFit/>
          </a:bodyPr>
          <a:lstStyle/>
          <a:p>
            <a:r>
              <a:rPr lang="en-US" sz="3600" b="1" dirty="0" smtClean="0">
                <a:solidFill>
                  <a:schemeClr val="bg1"/>
                </a:solidFill>
                <a:latin typeface="Arial" panose="020B0604020202020204" pitchFamily="34" charset="0"/>
                <a:cs typeface="Arial" panose="020B0604020202020204" pitchFamily="34" charset="0"/>
              </a:rPr>
              <a:t>Preparedness</a:t>
            </a:r>
            <a:br>
              <a:rPr lang="en-US" sz="3600" b="1" dirty="0" smtClean="0">
                <a:solidFill>
                  <a:schemeClr val="bg1"/>
                </a:solidFill>
                <a:latin typeface="Arial" panose="020B0604020202020204" pitchFamily="34" charset="0"/>
                <a:cs typeface="Arial" panose="020B0604020202020204" pitchFamily="34" charset="0"/>
              </a:rPr>
            </a:br>
            <a:r>
              <a:rPr lang="en-US" sz="3600" b="1" dirty="0" smtClean="0">
                <a:solidFill>
                  <a:schemeClr val="bg1"/>
                </a:solidFill>
                <a:latin typeface="Arial" panose="020B0604020202020204" pitchFamily="34" charset="0"/>
                <a:cs typeface="Arial" panose="020B0604020202020204" pitchFamily="34" charset="0"/>
              </a:rPr>
              <a:t>Workshop</a:t>
            </a:r>
            <a:endParaRPr lang="en-US" sz="2800" dirty="0">
              <a:solidFill>
                <a:schemeClr val="bg1"/>
              </a:solidFill>
              <a:latin typeface="Arial" panose="020B0604020202020204" pitchFamily="34" charset="0"/>
              <a:cs typeface="Arial" panose="020B0604020202020204" pitchFamily="34" charset="0"/>
            </a:endParaRPr>
          </a:p>
        </p:txBody>
      </p:sp>
      <p:sp>
        <p:nvSpPr>
          <p:cNvPr id="9" name="Rectangle 8"/>
          <p:cNvSpPr/>
          <p:nvPr/>
        </p:nvSpPr>
        <p:spPr>
          <a:xfrm>
            <a:off x="3507473" y="8674295"/>
            <a:ext cx="3062698" cy="400110"/>
          </a:xfrm>
          <a:prstGeom prst="rect">
            <a:avLst/>
          </a:prstGeom>
          <a:noFill/>
        </p:spPr>
        <p:txBody>
          <a:bodyPr wrap="none" lIns="365760" rIns="182880" anchor="ctr" anchorCtr="0">
            <a:spAutoFit/>
          </a:bodyPr>
          <a:lstStyle/>
          <a:p>
            <a:r>
              <a:rPr lang="en-US" sz="2000" dirty="0" smtClean="0">
                <a:solidFill>
                  <a:schemeClr val="bg1"/>
                </a:solidFill>
                <a:latin typeface="Arial" panose="020B0604020202020204" pitchFamily="34" charset="0"/>
                <a:cs typeface="Arial" panose="020B0604020202020204" pitchFamily="34" charset="0"/>
              </a:rPr>
              <a:t>PROGRAM OUTLINE</a:t>
            </a: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68107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 </a:t>
            </a:r>
            <a:r>
              <a:rPr lang="en-US" dirty="0" smtClean="0"/>
              <a:t/>
            </a:r>
            <a:br>
              <a:rPr lang="en-US" dirty="0" smtClean="0"/>
            </a:br>
            <a:r>
              <a:rPr lang="en-US" dirty="0" smtClean="0"/>
              <a:t>Back-to-Business </a:t>
            </a:r>
            <a:r>
              <a:rPr lang="en-US" dirty="0"/>
              <a:t>Self-Assessment</a:t>
            </a:r>
          </a:p>
        </p:txBody>
      </p:sp>
      <p:sp>
        <p:nvSpPr>
          <p:cNvPr id="3" name="Slide Number Placeholder 2"/>
          <p:cNvSpPr>
            <a:spLocks noGrp="1"/>
          </p:cNvSpPr>
          <p:nvPr>
            <p:ph type="sldNum" sz="quarter" idx="4"/>
          </p:nvPr>
        </p:nvSpPr>
        <p:spPr/>
        <p:txBody>
          <a:bodyPr/>
          <a:lstStyle/>
          <a:p>
            <a:fld id="{7749E63D-D648-FD44-8A88-2CC5333ECCD2}" type="slidenum">
              <a:rPr lang="en-US" smtClean="0"/>
              <a:pPr/>
              <a:t>10</a:t>
            </a:fld>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40580" t="72068" r="5370" b="7773"/>
          <a:stretch/>
        </p:blipFill>
        <p:spPr>
          <a:xfrm>
            <a:off x="3038059" y="6042991"/>
            <a:ext cx="4200941" cy="2027583"/>
          </a:xfrm>
          <a:prstGeom prst="rect">
            <a:avLst/>
          </a:prstGeom>
        </p:spPr>
      </p:pic>
      <p:sp>
        <p:nvSpPr>
          <p:cNvPr id="6" name="Title 1"/>
          <p:cNvSpPr txBox="1">
            <a:spLocks/>
          </p:cNvSpPr>
          <p:nvPr/>
        </p:nvSpPr>
        <p:spPr>
          <a:xfrm>
            <a:off x="533400" y="1655064"/>
            <a:ext cx="6705600" cy="3185487"/>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chemeClr val="tx1"/>
                </a:solidFill>
              </a:rPr>
              <a:t>PLANNING SCENARIO</a:t>
            </a:r>
          </a:p>
          <a:p>
            <a:pPr>
              <a:spcAft>
                <a:spcPts val="600"/>
              </a:spcAft>
            </a:pPr>
            <a:r>
              <a:rPr lang="en-US" sz="1100" dirty="0">
                <a:solidFill>
                  <a:schemeClr val="tx1"/>
                </a:solidFill>
              </a:rPr>
              <a:t>On December 1 of this year, an earthquake strikes your community and damages both the structure and </a:t>
            </a:r>
            <a:r>
              <a:rPr lang="en-US" sz="1100" dirty="0" smtClean="0">
                <a:solidFill>
                  <a:schemeClr val="tx1"/>
                </a:solidFill>
              </a:rPr>
              <a:t/>
            </a:r>
            <a:br>
              <a:rPr lang="en-US" sz="1100" dirty="0" smtClean="0">
                <a:solidFill>
                  <a:schemeClr val="tx1"/>
                </a:solidFill>
              </a:rPr>
            </a:br>
            <a:r>
              <a:rPr lang="en-US" sz="1100" dirty="0" smtClean="0">
                <a:solidFill>
                  <a:schemeClr val="tx1"/>
                </a:solidFill>
              </a:rPr>
              <a:t>the </a:t>
            </a:r>
            <a:r>
              <a:rPr lang="en-US" sz="1100" dirty="0">
                <a:solidFill>
                  <a:schemeClr val="tx1"/>
                </a:solidFill>
              </a:rPr>
              <a:t>contents in the building where your organization operates. Due to damage, your building has been ‘yellow tagged’ during a rapid assessment by the building department and is closed. A more thorough assessment of your building damage is needed to determine if your structure is safe, or can be made safe, prior to reopening. </a:t>
            </a:r>
            <a:endParaRPr lang="en-US" sz="1100" dirty="0" smtClean="0">
              <a:solidFill>
                <a:schemeClr val="tx1"/>
              </a:solidFill>
            </a:endParaRPr>
          </a:p>
          <a:p>
            <a:pPr>
              <a:spcAft>
                <a:spcPts val="600"/>
              </a:spcAft>
            </a:pPr>
            <a:r>
              <a:rPr lang="en-US" sz="1100" dirty="0" smtClean="0">
                <a:solidFill>
                  <a:schemeClr val="tx1"/>
                </a:solidFill>
              </a:rPr>
              <a:t>Due </a:t>
            </a:r>
            <a:r>
              <a:rPr lang="en-US" sz="1100" dirty="0">
                <a:solidFill>
                  <a:schemeClr val="tx1"/>
                </a:solidFill>
              </a:rPr>
              <a:t>to the number of buildings damaged in your community, your building’s detailed damage assessment will take place three days after the earthquake. You should assume you will not be able to access your facilities for at least three days. </a:t>
            </a:r>
            <a:endParaRPr lang="en-US" sz="1100" dirty="0" smtClean="0">
              <a:solidFill>
                <a:schemeClr val="tx1"/>
              </a:solidFill>
            </a:endParaRPr>
          </a:p>
          <a:p>
            <a:pPr>
              <a:spcAft>
                <a:spcPts val="600"/>
              </a:spcAft>
            </a:pPr>
            <a:r>
              <a:rPr lang="en-US" sz="1100" dirty="0" smtClean="0">
                <a:solidFill>
                  <a:schemeClr val="tx1"/>
                </a:solidFill>
              </a:rPr>
              <a:t>Depending </a:t>
            </a:r>
            <a:r>
              <a:rPr lang="en-US" sz="1100" dirty="0">
                <a:solidFill>
                  <a:schemeClr val="tx1"/>
                </a:solidFill>
              </a:rPr>
              <a:t>on your type of organization, expect that either 50 percent of your inventory (product) is unsellable, or that 50 percent of your computers or other equipment was damaged during the earthquake (choose whichever creates the greater impact on your organization). Assume that all utilities are interrupted. </a:t>
            </a:r>
            <a:endParaRPr lang="en-US" sz="1100" dirty="0" smtClean="0">
              <a:solidFill>
                <a:schemeClr val="tx1"/>
              </a:solidFill>
            </a:endParaRPr>
          </a:p>
          <a:p>
            <a:pPr>
              <a:spcAft>
                <a:spcPts val="600"/>
              </a:spcAft>
            </a:pPr>
            <a:r>
              <a:rPr lang="en-US" sz="1100" dirty="0" smtClean="0">
                <a:solidFill>
                  <a:schemeClr val="tx1"/>
                </a:solidFill>
              </a:rPr>
              <a:t>Further</a:t>
            </a:r>
            <a:r>
              <a:rPr lang="en-US" sz="1100" dirty="0">
                <a:solidFill>
                  <a:schemeClr val="tx1"/>
                </a:solidFill>
              </a:rPr>
              <a:t>, you should project that the disruptions will continue for one additional day. The assessment will show that the damage is repairable to the structure, so now you will need to address contents cleanup, repairs, and replacement. </a:t>
            </a:r>
            <a:endParaRPr lang="en-US" sz="1100" dirty="0" smtClean="0">
              <a:solidFill>
                <a:schemeClr val="tx1"/>
              </a:solidFill>
            </a:endParaRPr>
          </a:p>
          <a:p>
            <a:pPr>
              <a:spcAft>
                <a:spcPts val="600"/>
              </a:spcAft>
            </a:pPr>
            <a:r>
              <a:rPr lang="en-US" sz="1100" dirty="0" smtClean="0">
                <a:solidFill>
                  <a:schemeClr val="tx1"/>
                </a:solidFill>
              </a:rPr>
              <a:t>Based </a:t>
            </a:r>
            <a:r>
              <a:rPr lang="en-US" sz="1100" dirty="0">
                <a:solidFill>
                  <a:schemeClr val="tx1"/>
                </a:solidFill>
              </a:rPr>
              <a:t>on this scenario, complete the 13 questions on the following pages to identify your risk.</a:t>
            </a:r>
          </a:p>
        </p:txBody>
      </p:sp>
    </p:spTree>
    <p:extLst>
      <p:ext uri="{BB962C8B-B14F-4D97-AF65-F5344CB8AC3E}">
        <p14:creationId xmlns:p14="http://schemas.microsoft.com/office/powerpoint/2010/main" val="31786176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a:t>
            </a:r>
            <a:r>
              <a:rPr lang="en-US" dirty="0"/>
              <a:t>Your Risk: </a:t>
            </a:r>
            <a:r>
              <a:rPr lang="en-US" dirty="0" smtClean="0"/>
              <a:t/>
            </a:r>
            <a:br>
              <a:rPr lang="en-US" dirty="0" smtClean="0"/>
            </a:br>
            <a:r>
              <a:rPr lang="en-US" dirty="0" smtClean="0"/>
              <a:t>Back-to-Business Self-Assessment</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11</a:t>
            </a:fld>
            <a:endParaRPr lang="en-US" dirty="0"/>
          </a:p>
        </p:txBody>
      </p:sp>
      <p:sp>
        <p:nvSpPr>
          <p:cNvPr id="4" name="Title 1"/>
          <p:cNvSpPr txBox="1">
            <a:spLocks/>
          </p:cNvSpPr>
          <p:nvPr/>
        </p:nvSpPr>
        <p:spPr>
          <a:xfrm>
            <a:off x="533400" y="1655064"/>
            <a:ext cx="6705600" cy="677108"/>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chemeClr val="tx1"/>
                </a:solidFill>
              </a:rPr>
              <a:t>ASSESS YOUR READINESS </a:t>
            </a:r>
            <a:endParaRPr lang="en-US" sz="1100" b="1" dirty="0" smtClean="0">
              <a:solidFill>
                <a:schemeClr val="tx1"/>
              </a:solidFill>
            </a:endParaRPr>
          </a:p>
          <a:p>
            <a:pPr>
              <a:spcAft>
                <a:spcPts val="600"/>
              </a:spcAft>
            </a:pPr>
            <a:r>
              <a:rPr lang="en-US" sz="1100" dirty="0" smtClean="0">
                <a:solidFill>
                  <a:schemeClr val="tx1"/>
                </a:solidFill>
              </a:rPr>
              <a:t>Based </a:t>
            </a:r>
            <a:r>
              <a:rPr lang="en-US" sz="1100" dirty="0">
                <a:solidFill>
                  <a:schemeClr val="tx1"/>
                </a:solidFill>
              </a:rPr>
              <a:t>on the planning scenario, complete the 13 questions below to highlight some areas your </a:t>
            </a:r>
            <a:r>
              <a:rPr lang="en-US" sz="1100" dirty="0" smtClean="0">
                <a:solidFill>
                  <a:schemeClr val="tx1"/>
                </a:solidFill>
              </a:rPr>
              <a:t/>
            </a:r>
            <a:br>
              <a:rPr lang="en-US" sz="1100" dirty="0" smtClean="0">
                <a:solidFill>
                  <a:schemeClr val="tx1"/>
                </a:solidFill>
              </a:rPr>
            </a:br>
            <a:r>
              <a:rPr lang="en-US" sz="1100" dirty="0" err="1" smtClean="0">
                <a:solidFill>
                  <a:schemeClr val="tx1"/>
                </a:solidFill>
              </a:rPr>
              <a:t>QuakeSmart</a:t>
            </a:r>
            <a:r>
              <a:rPr lang="en-US" sz="1100" dirty="0" smtClean="0">
                <a:solidFill>
                  <a:schemeClr val="tx1"/>
                </a:solidFill>
              </a:rPr>
              <a:t> </a:t>
            </a:r>
            <a:r>
              <a:rPr lang="en-US" sz="1100" dirty="0">
                <a:solidFill>
                  <a:schemeClr val="tx1"/>
                </a:solidFill>
              </a:rPr>
              <a:t>Preparedness and Mitigation Project Plan and Business Continuity Plan should address. </a:t>
            </a:r>
          </a:p>
        </p:txBody>
      </p:sp>
      <p:graphicFrame>
        <p:nvGraphicFramePr>
          <p:cNvPr id="5" name="Table 4"/>
          <p:cNvGraphicFramePr>
            <a:graphicFrameLocks noGrp="1"/>
          </p:cNvGraphicFramePr>
          <p:nvPr>
            <p:extLst>
              <p:ext uri="{D42A27DB-BD31-4B8C-83A1-F6EECF244321}">
                <p14:modId xmlns:p14="http://schemas.microsoft.com/office/powerpoint/2010/main" val="3301608148"/>
              </p:ext>
            </p:extLst>
          </p:nvPr>
        </p:nvGraphicFramePr>
        <p:xfrm>
          <a:off x="533399" y="2459596"/>
          <a:ext cx="6675120" cy="5608320"/>
        </p:xfrm>
        <a:graphic>
          <a:graphicData uri="http://schemas.openxmlformats.org/drawingml/2006/table">
            <a:tbl>
              <a:tblPr firstRow="1" bandRow="1">
                <a:tableStyleId>{5C22544A-7EE6-4342-B048-85BDC9FD1C3A}</a:tableStyleId>
              </a:tblPr>
              <a:tblGrid>
                <a:gridCol w="2670048"/>
                <a:gridCol w="1335024"/>
                <a:gridCol w="2670048"/>
              </a:tblGrid>
              <a:tr h="45720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chemeClr val="bg1"/>
                          </a:solidFill>
                          <a:latin typeface="Arial" panose="020B0604020202020204" pitchFamily="34" charset="0"/>
                          <a:ea typeface="Arial" charset="0"/>
                          <a:cs typeface="Arial" panose="020B0604020202020204" pitchFamily="34" charset="0"/>
                        </a:rPr>
                        <a:t>IMPACTS ON YOUR ORGANIZATION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RESOURCES THAT CAN HELP MINIMIZE DAMAGE, DISRUPTIONS, AND INJURIES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65760">
                <a:tc gridSpan="3">
                  <a:txBody>
                    <a:bodyPr/>
                    <a:lstStyle/>
                    <a:p>
                      <a:r>
                        <a:rPr lang="en-US" sz="1000" b="1" dirty="0" smtClean="0">
                          <a:solidFill>
                            <a:schemeClr val="bg1"/>
                          </a:solidFill>
                          <a:latin typeface="Arial" panose="020B0604020202020204" pitchFamily="34" charset="0"/>
                          <a:cs typeface="Arial" panose="020B0604020202020204" pitchFamily="34" charset="0"/>
                        </a:rPr>
                        <a:t>SPACE/SYSTEMS/STRUCTURE </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457200">
                <a:tc>
                  <a:txBody>
                    <a:bodyPr/>
                    <a:lstStyle/>
                    <a:p>
                      <a:pPr marL="173038" indent="-173038">
                        <a:buFont typeface="+mj-lt"/>
                        <a:buAutoNum type="arabicPeriod"/>
                      </a:pPr>
                      <a:r>
                        <a:rPr lang="en-US" sz="1000" b="0" dirty="0" smtClean="0">
                          <a:solidFill>
                            <a:schemeClr val="tx1"/>
                          </a:solidFill>
                          <a:latin typeface="Arial" panose="020B0604020202020204" pitchFamily="34" charset="0"/>
                          <a:cs typeface="Arial" panose="020B0604020202020204" pitchFamily="34" charset="0"/>
                        </a:rPr>
                        <a:t>Can your organization operate without any of the following: computers, copier, fax machine, files, inventory, or special equipment (e.g., x-ray equipment, cash register, credit card readers)?</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i="1" dirty="0" err="1" smtClean="0">
                          <a:solidFill>
                            <a:schemeClr val="tx1"/>
                          </a:solidFill>
                          <a:latin typeface="Arial" panose="020B0604020202020204" pitchFamily="34" charset="0"/>
                          <a:cs typeface="Arial" panose="020B0604020202020204" pitchFamily="34" charset="0"/>
                        </a:rPr>
                        <a:t>QuakeSmart</a:t>
                      </a:r>
                      <a:r>
                        <a:rPr lang="en-US" sz="1000" b="0" i="1" dirty="0" smtClean="0">
                          <a:solidFill>
                            <a:schemeClr val="tx1"/>
                          </a:solidFill>
                          <a:latin typeface="Arial" panose="020B0604020202020204" pitchFamily="34" charset="0"/>
                          <a:cs typeface="Arial" panose="020B0604020202020204" pitchFamily="34" charset="0"/>
                        </a:rPr>
                        <a:t> Community Resilience Program</a:t>
                      </a:r>
                      <a:r>
                        <a:rPr lang="en-US" sz="1000" b="0" dirty="0" smtClean="0">
                          <a:solidFill>
                            <a:schemeClr val="tx1"/>
                          </a:solidFill>
                          <a:latin typeface="Arial" panose="020B0604020202020204" pitchFamily="34" charset="0"/>
                          <a:cs typeface="Arial" panose="020B0604020202020204" pitchFamily="34" charset="0"/>
                        </a:rPr>
                        <a:t> </a:t>
                      </a:r>
                      <a:r>
                        <a:rPr lang="en-US" sz="1000" b="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a:t>
                      </a:r>
                      <a:r>
                        <a:rPr lang="en-US" sz="1000" b="0" dirty="0" smtClean="0">
                          <a:solidFill>
                            <a:srgbClr val="44695B"/>
                          </a:solidFill>
                          <a:latin typeface="Arial" panose="020B0604020202020204" pitchFamily="34" charset="0"/>
                          <a:cs typeface="Arial" panose="020B0604020202020204" pitchFamily="34" charset="0"/>
                        </a:rPr>
                        <a:t>SPACE</a:t>
                      </a:r>
                      <a:endParaRPr lang="en-US" sz="1000" b="0" dirty="0">
                        <a:solidFill>
                          <a:srgbClr val="44695B"/>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173038" indent="-173038">
                        <a:buFont typeface="+mj-lt"/>
                        <a:buAutoNum type="arabicPeriod" startAt="2"/>
                      </a:pPr>
                      <a:r>
                        <a:rPr lang="en-US" sz="1000" b="0" dirty="0" smtClean="0">
                          <a:solidFill>
                            <a:schemeClr val="tx1"/>
                          </a:solidFill>
                          <a:latin typeface="Arial" panose="020B0604020202020204" pitchFamily="34" charset="0"/>
                          <a:cs typeface="Arial" panose="020B0604020202020204" pitchFamily="34" charset="0"/>
                        </a:rPr>
                        <a:t>Can your organization operate without any of the following: gas, power, water, internet, or telecommunications?</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i="1" dirty="0" err="1" smtClean="0">
                          <a:solidFill>
                            <a:schemeClr val="tx1"/>
                          </a:solidFill>
                          <a:latin typeface="Arial" panose="020B0604020202020204" pitchFamily="34" charset="0"/>
                          <a:cs typeface="Arial" panose="020B0604020202020204" pitchFamily="34" charset="0"/>
                        </a:rPr>
                        <a:t>QuakeSmart</a:t>
                      </a:r>
                      <a:r>
                        <a:rPr lang="en-US" sz="1000" b="0" i="1" dirty="0" smtClean="0">
                          <a:solidFill>
                            <a:schemeClr val="tx1"/>
                          </a:solidFill>
                          <a:latin typeface="Arial" panose="020B0604020202020204" pitchFamily="34" charset="0"/>
                          <a:cs typeface="Arial" panose="020B0604020202020204" pitchFamily="34" charset="0"/>
                        </a:rPr>
                        <a:t> Community Resilience Program –</a:t>
                      </a:r>
                      <a:r>
                        <a:rPr lang="en-US" sz="1000" b="0" dirty="0" smtClean="0">
                          <a:solidFill>
                            <a:schemeClr val="tx1"/>
                          </a:solidFill>
                          <a:latin typeface="Arial" panose="020B0604020202020204" pitchFamily="34" charset="0"/>
                          <a:cs typeface="Arial" panose="020B0604020202020204" pitchFamily="34" charset="0"/>
                        </a:rPr>
                        <a:t> </a:t>
                      </a:r>
                      <a:r>
                        <a:rPr lang="en-US" sz="1000" b="0" dirty="0" smtClean="0">
                          <a:solidFill>
                            <a:srgbClr val="44695B"/>
                          </a:solidFill>
                          <a:latin typeface="Arial" panose="020B0604020202020204" pitchFamily="34" charset="0"/>
                          <a:cs typeface="Arial" panose="020B0604020202020204" pitchFamily="34" charset="0"/>
                        </a:rPr>
                        <a:t>SYSTEMS</a:t>
                      </a:r>
                      <a:endParaRPr lang="en-US" sz="1000" b="0" dirty="0">
                        <a:solidFill>
                          <a:srgbClr val="44695B"/>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173038" indent="-173038">
                        <a:buFont typeface="+mj-lt"/>
                        <a:buAutoNum type="arabicPeriod" startAt="3"/>
                      </a:pPr>
                      <a:r>
                        <a:rPr lang="en-US" sz="1000" b="0" dirty="0" smtClean="0">
                          <a:solidFill>
                            <a:schemeClr val="tx1"/>
                          </a:solidFill>
                          <a:latin typeface="Arial" panose="020B0604020202020204" pitchFamily="34" charset="0"/>
                          <a:cs typeface="Arial" panose="020B0604020202020204" pitchFamily="34" charset="0"/>
                        </a:rPr>
                        <a:t>Can you still operate your organization without access to the damaged building?</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i="1" dirty="0" err="1" smtClean="0">
                          <a:solidFill>
                            <a:schemeClr val="tx1"/>
                          </a:solidFill>
                          <a:latin typeface="Arial" panose="020B0604020202020204" pitchFamily="34" charset="0"/>
                          <a:cs typeface="Arial" panose="020B0604020202020204" pitchFamily="34" charset="0"/>
                        </a:rPr>
                        <a:t>QuakeSmart</a:t>
                      </a:r>
                      <a:r>
                        <a:rPr lang="en-US" sz="1000" b="0" i="1" dirty="0" smtClean="0">
                          <a:solidFill>
                            <a:schemeClr val="tx1"/>
                          </a:solidFill>
                          <a:latin typeface="Arial" panose="020B0604020202020204" pitchFamily="34" charset="0"/>
                          <a:cs typeface="Arial" panose="020B0604020202020204" pitchFamily="34" charset="0"/>
                        </a:rPr>
                        <a:t> Community Resilience Program</a:t>
                      </a:r>
                      <a:r>
                        <a:rPr lang="en-US" sz="1000" b="0" dirty="0" smtClean="0">
                          <a:solidFill>
                            <a:schemeClr val="tx1"/>
                          </a:solidFill>
                          <a:latin typeface="Arial" panose="020B0604020202020204" pitchFamily="34" charset="0"/>
                          <a:cs typeface="Arial" panose="020B0604020202020204" pitchFamily="34" charset="0"/>
                        </a:rPr>
                        <a:t> </a:t>
                      </a:r>
                      <a:r>
                        <a:rPr lang="en-US" sz="1000" b="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a:t>
                      </a:r>
                      <a:r>
                        <a:rPr lang="en-US" sz="1000" b="0" dirty="0" smtClean="0">
                          <a:solidFill>
                            <a:srgbClr val="44695B"/>
                          </a:solidFill>
                          <a:latin typeface="Arial" panose="020B0604020202020204" pitchFamily="34" charset="0"/>
                          <a:cs typeface="Arial" panose="020B0604020202020204" pitchFamily="34" charset="0"/>
                        </a:rPr>
                        <a:t>STRUCTURE</a:t>
                      </a:r>
                      <a:endParaRPr lang="en-US" sz="1000" b="0" dirty="0">
                        <a:solidFill>
                          <a:srgbClr val="44695B"/>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gridSpan="3">
                  <a:txBody>
                    <a:bodyPr/>
                    <a:lstStyle/>
                    <a:p>
                      <a:r>
                        <a:rPr lang="en-US" sz="1000" b="1" dirty="0" smtClean="0">
                          <a:solidFill>
                            <a:schemeClr val="bg1"/>
                          </a:solidFill>
                          <a:latin typeface="Arial" panose="020B0604020202020204" pitchFamily="34" charset="0"/>
                          <a:cs typeface="Arial" panose="020B0604020202020204" pitchFamily="34" charset="0"/>
                        </a:rPr>
                        <a:t>STAFF/CUSTOMERS/VENDORS/SUPPLIERS (PEOPLE) </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173038" indent="-173038">
                        <a:buFont typeface="+mj-lt"/>
                        <a:buAutoNum type="arabicPeriod" startAt="4"/>
                      </a:pPr>
                      <a:r>
                        <a:rPr lang="en-US" sz="1000" b="0" dirty="0" smtClean="0">
                          <a:solidFill>
                            <a:schemeClr val="tx1"/>
                          </a:solidFill>
                          <a:latin typeface="Arial" panose="020B0604020202020204" pitchFamily="34" charset="0"/>
                          <a:cs typeface="Arial" panose="020B0604020202020204" pitchFamily="34" charset="0"/>
                        </a:rPr>
                        <a:t>Can you pay your employees without business income?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173038" indent="-173038">
                        <a:buFont typeface="+mj-lt"/>
                        <a:buAutoNum type="arabicPeriod" startAt="5"/>
                      </a:pPr>
                      <a:r>
                        <a:rPr lang="en-US" sz="1000" b="0" dirty="0" smtClean="0">
                          <a:solidFill>
                            <a:schemeClr val="tx1"/>
                          </a:solidFill>
                          <a:latin typeface="Arial" panose="020B0604020202020204" pitchFamily="34" charset="0"/>
                          <a:cs typeface="Arial" panose="020B0604020202020204" pitchFamily="34" charset="0"/>
                        </a:rPr>
                        <a:t>Are your employees able to commute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to work?</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gridSpan="3">
                  <a:txBody>
                    <a:bodyPr/>
                    <a:lstStyle/>
                    <a:p>
                      <a:r>
                        <a:rPr lang="en-US" sz="1000" b="1" dirty="0" smtClean="0">
                          <a:solidFill>
                            <a:schemeClr val="bg1"/>
                          </a:solidFill>
                          <a:latin typeface="Arial" panose="020B0604020202020204" pitchFamily="34" charset="0"/>
                          <a:cs typeface="Arial" panose="020B0604020202020204" pitchFamily="34" charset="0"/>
                        </a:rPr>
                        <a:t>IMPACT ON YOUR ORGANIZATION </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173038" indent="-173038">
                        <a:buFont typeface="+mj-lt"/>
                        <a:buAutoNum type="arabicPeriod" startAt="6"/>
                      </a:pPr>
                      <a:r>
                        <a:rPr lang="en-US" sz="1000" b="0" dirty="0" smtClean="0">
                          <a:solidFill>
                            <a:schemeClr val="tx1"/>
                          </a:solidFill>
                          <a:latin typeface="Arial" panose="020B0604020202020204" pitchFamily="34" charset="0"/>
                          <a:cs typeface="Arial" panose="020B0604020202020204" pitchFamily="34" charset="0"/>
                        </a:rPr>
                        <a:t>Is your organization easily accessible to the public, your customers, and employees (e.g., parking)?</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173038" indent="-173038">
                        <a:buFont typeface="+mj-lt"/>
                        <a:buAutoNum type="arabicPeriod" startAt="7"/>
                      </a:pPr>
                      <a:r>
                        <a:rPr lang="en-US" sz="1000" b="0" dirty="0" smtClean="0">
                          <a:solidFill>
                            <a:schemeClr val="tx1"/>
                          </a:solidFill>
                          <a:latin typeface="Arial" panose="020B0604020202020204" pitchFamily="34" charset="0"/>
                          <a:cs typeface="Arial" panose="020B0604020202020204" pitchFamily="34" charset="0"/>
                        </a:rPr>
                        <a:t>Are you communicating status with employees, key customers, vendors,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and suppliers throughout your recovery?</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Tree>
    <p:extLst>
      <p:ext uri="{BB962C8B-B14F-4D97-AF65-F5344CB8AC3E}">
        <p14:creationId xmlns:p14="http://schemas.microsoft.com/office/powerpoint/2010/main" val="2566691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a:t>
            </a:r>
            <a:r>
              <a:rPr lang="en-US" dirty="0"/>
              <a:t>Your Risk: </a:t>
            </a:r>
            <a:r>
              <a:rPr lang="en-US" dirty="0" smtClean="0"/>
              <a:t/>
            </a:r>
            <a:br>
              <a:rPr lang="en-US" dirty="0" smtClean="0"/>
            </a:br>
            <a:r>
              <a:rPr lang="en-US" dirty="0" smtClean="0"/>
              <a:t>Back-to-Business Self-Assessment</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12</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94524685"/>
              </p:ext>
            </p:extLst>
          </p:nvPr>
        </p:nvGraphicFramePr>
        <p:xfrm>
          <a:off x="533399" y="1655064"/>
          <a:ext cx="6675120" cy="5273040"/>
        </p:xfrm>
        <a:graphic>
          <a:graphicData uri="http://schemas.openxmlformats.org/drawingml/2006/table">
            <a:tbl>
              <a:tblPr firstRow="1" bandRow="1">
                <a:tableStyleId>{5C22544A-7EE6-4342-B048-85BDC9FD1C3A}</a:tableStyleId>
              </a:tblPr>
              <a:tblGrid>
                <a:gridCol w="2670048"/>
                <a:gridCol w="1335024"/>
                <a:gridCol w="2670048"/>
              </a:tblGrid>
              <a:tr h="45720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chemeClr val="bg1"/>
                          </a:solidFill>
                          <a:latin typeface="Arial" panose="020B0604020202020204" pitchFamily="34" charset="0"/>
                          <a:ea typeface="Arial" charset="0"/>
                          <a:cs typeface="Arial" panose="020B0604020202020204" pitchFamily="34" charset="0"/>
                        </a:rPr>
                        <a:t>IMPACTS ON YOUR ORGANIZATION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RESOURCES THAT CAN HELP MINIMIZE DAMAGE, DISRUPTIONS, AND INJURIES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65760">
                <a:tc>
                  <a:txBody>
                    <a:bodyPr/>
                    <a:lstStyle/>
                    <a:p>
                      <a:r>
                        <a:rPr lang="en-US" sz="1000" b="1" dirty="0" smtClean="0">
                          <a:solidFill>
                            <a:schemeClr val="bg1"/>
                          </a:solidFill>
                          <a:latin typeface="Arial" panose="020B0604020202020204" pitchFamily="34" charset="0"/>
                          <a:cs typeface="Arial" panose="020B0604020202020204" pitchFamily="34" charset="0"/>
                        </a:rPr>
                        <a:t>OPERATIONS</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457200">
                <a:tc>
                  <a:txBody>
                    <a:bodyPr/>
                    <a:lstStyle/>
                    <a:p>
                      <a:pPr marL="225425" indent="-173038">
                        <a:buFont typeface="+mj-lt"/>
                        <a:buAutoNum type="arabicPeriod" startAt="8"/>
                      </a:pPr>
                      <a:r>
                        <a:rPr lang="en-US" sz="1000" b="0" dirty="0" smtClean="0">
                          <a:solidFill>
                            <a:schemeClr val="tx1"/>
                          </a:solidFill>
                          <a:latin typeface="Arial" panose="020B0604020202020204" pitchFamily="34" charset="0"/>
                          <a:cs typeface="Arial" panose="020B0604020202020204" pitchFamily="34" charset="0"/>
                        </a:rPr>
                        <a:t>If you can’t operate the organization without access to the damaged building, will you need to relocate?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225425" indent="-173038">
                        <a:buFont typeface="+mj-lt"/>
                        <a:buAutoNum type="arabicPeriod" startAt="9"/>
                      </a:pPr>
                      <a:r>
                        <a:rPr lang="en-US" sz="1000" b="0" dirty="0" smtClean="0">
                          <a:solidFill>
                            <a:schemeClr val="tx1"/>
                          </a:solidFill>
                          <a:latin typeface="Arial" panose="020B0604020202020204" pitchFamily="34" charset="0"/>
                          <a:cs typeface="Arial" panose="020B0604020202020204" pitchFamily="34" charset="0"/>
                        </a:rPr>
                        <a:t>Have you set priorities on what operations your organization needs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to recover 1st, 2nd, 3rd, etc.?</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228600" indent="-228600">
                        <a:buFont typeface="+mj-lt"/>
                        <a:buAutoNum type="arabicPeriod" startAt="10"/>
                      </a:pPr>
                      <a:r>
                        <a:rPr lang="en-US" sz="1000" b="0" dirty="0" smtClean="0">
                          <a:solidFill>
                            <a:schemeClr val="tx1"/>
                          </a:solidFill>
                          <a:latin typeface="Arial" panose="020B0604020202020204" pitchFamily="34" charset="0"/>
                          <a:cs typeface="Arial" panose="020B0604020202020204" pitchFamily="34" charset="0"/>
                        </a:rPr>
                        <a:t>Are your suppliers up and running 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do you have sufficient parts/supplies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on hand to continue without resupply?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228600" indent="-228600">
                        <a:buFont typeface="+mj-lt"/>
                        <a:buAutoNum type="arabicPeriod" startAt="11"/>
                      </a:pPr>
                      <a:r>
                        <a:rPr lang="en-US" sz="1000" b="0" dirty="0" smtClean="0">
                          <a:solidFill>
                            <a:schemeClr val="tx1"/>
                          </a:solidFill>
                          <a:latin typeface="Arial" panose="020B0604020202020204" pitchFamily="34" charset="0"/>
                          <a:cs typeface="Arial" panose="020B0604020202020204" pitchFamily="34" charset="0"/>
                        </a:rPr>
                        <a:t>Are you able to ship your product or provide services out to your customers based on your current impacts?</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228600" indent="-228600">
                        <a:buFont typeface="+mj-lt"/>
                        <a:buAutoNum type="arabicPeriod" startAt="12"/>
                      </a:pPr>
                      <a:r>
                        <a:rPr lang="en-US" sz="1000" b="0" dirty="0" smtClean="0">
                          <a:solidFill>
                            <a:schemeClr val="tx1"/>
                          </a:solidFill>
                          <a:latin typeface="Arial" panose="020B0604020202020204" pitchFamily="34" charset="0"/>
                          <a:cs typeface="Arial" panose="020B0604020202020204" pitchFamily="34" charset="0"/>
                        </a:rPr>
                        <a:t>Do you still have all your customers/clients after  the disaster?</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gridSpan="3">
                  <a:txBody>
                    <a:bodyPr/>
                    <a:lstStyle/>
                    <a:p>
                      <a:r>
                        <a:rPr lang="en-US" sz="1000" b="1" kern="1200" dirty="0" smtClean="0">
                          <a:solidFill>
                            <a:schemeClr val="bg1"/>
                          </a:solidFill>
                          <a:latin typeface="Arial" panose="020B0604020202020204" pitchFamily="34" charset="0"/>
                          <a:ea typeface="+mn-ea"/>
                          <a:cs typeface="Arial" panose="020B0604020202020204" pitchFamily="34" charset="0"/>
                        </a:rPr>
                        <a:t>OVERALL OPERATIONS </a:t>
                      </a:r>
                      <a:endParaRPr lang="en-US" sz="1000" b="1" kern="1200" dirty="0">
                        <a:solidFill>
                          <a:schemeClr val="bg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228600" indent="-228600">
                        <a:buFont typeface="+mj-lt"/>
                        <a:buAutoNum type="arabicPeriod" startAt="13"/>
                      </a:pPr>
                      <a:r>
                        <a:rPr lang="en-US" sz="1000" b="0" dirty="0" smtClean="0">
                          <a:solidFill>
                            <a:schemeClr val="tx1"/>
                          </a:solidFill>
                          <a:latin typeface="Arial" panose="020B0604020202020204" pitchFamily="34" charset="0"/>
                          <a:cs typeface="Arial" panose="020B0604020202020204" pitchFamily="34" charset="0"/>
                        </a:rPr>
                        <a:t> Will your losses be too much for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your organization  to survive if it is closed/inaccessible for at least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3</a:t>
                      </a:r>
                      <a:r>
                        <a:rPr lang="en-US" sz="1000" i="1" dirty="0" smtClean="0">
                          <a:solidFill>
                            <a:schemeClr val="tx1"/>
                          </a:solidFill>
                          <a:latin typeface="Arial" panose="020B0604020202020204" pitchFamily="34" charset="0"/>
                          <a:cs typeface="Arial" panose="020B0604020202020204" pitchFamily="34" charset="0"/>
                        </a:rPr>
                        <a:t> - </a:t>
                      </a:r>
                      <a:r>
                        <a:rPr lang="en-US" sz="1000" b="0" dirty="0" smtClean="0">
                          <a:solidFill>
                            <a:schemeClr val="tx1"/>
                          </a:solidFill>
                          <a:latin typeface="Arial" panose="020B0604020202020204" pitchFamily="34" charset="0"/>
                          <a:cs typeface="Arial" panose="020B0604020202020204" pitchFamily="34" charset="0"/>
                        </a:rPr>
                        <a:t>7 days?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i="1" dirty="0" err="1" smtClean="0">
                          <a:solidFill>
                            <a:schemeClr val="tx1"/>
                          </a:solidFill>
                          <a:latin typeface="Arial" panose="020B0604020202020204" pitchFamily="34" charset="0"/>
                          <a:cs typeface="Arial" panose="020B0604020202020204" pitchFamily="34" charset="0"/>
                        </a:rPr>
                        <a:t>QuakeSmart</a:t>
                      </a:r>
                      <a:r>
                        <a:rPr lang="en-US" sz="1000" b="0" i="1" dirty="0" smtClean="0">
                          <a:solidFill>
                            <a:schemeClr val="tx1"/>
                          </a:solidFill>
                          <a:latin typeface="Arial" panose="020B0604020202020204" pitchFamily="34" charset="0"/>
                          <a:cs typeface="Arial" panose="020B0604020202020204" pitchFamily="34" charset="0"/>
                        </a:rPr>
                        <a:t> Community Resilience Program </a:t>
                      </a:r>
                      <a:r>
                        <a:rPr lang="en-US" sz="1000" b="0" dirty="0" smtClean="0">
                          <a:solidFill>
                            <a:schemeClr val="tx1"/>
                          </a:solidFill>
                          <a:latin typeface="Arial" panose="020B0604020202020204" pitchFamily="34" charset="0"/>
                          <a:cs typeface="Arial" panose="020B0604020202020204" pitchFamily="34" charset="0"/>
                        </a:rPr>
                        <a:t>&amp; Business Continuity Plan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256347">
                <a:tc gridSpan="3">
                  <a:txBody>
                    <a:bodyPr/>
                    <a:lstStyle/>
                    <a:p>
                      <a:r>
                        <a:rPr lang="en-US" sz="900" i="1" dirty="0" smtClean="0">
                          <a:solidFill>
                            <a:schemeClr val="tx1"/>
                          </a:solidFill>
                          <a:latin typeface="Arial" panose="020B0604020202020204" pitchFamily="34" charset="0"/>
                          <a:cs typeface="Arial" panose="020B0604020202020204" pitchFamily="34" charset="0"/>
                        </a:rPr>
                        <a:t>For each question, 1 - 13, that you answered ‘No’, address the specific issue in the </a:t>
                      </a:r>
                      <a:r>
                        <a:rPr lang="en-US" sz="900" i="1" dirty="0" err="1" smtClean="0">
                          <a:solidFill>
                            <a:schemeClr val="tx1"/>
                          </a:solidFill>
                          <a:latin typeface="Arial" panose="020B0604020202020204" pitchFamily="34" charset="0"/>
                          <a:cs typeface="Arial" panose="020B0604020202020204" pitchFamily="34" charset="0"/>
                        </a:rPr>
                        <a:t>QuakeSmart</a:t>
                      </a:r>
                      <a:r>
                        <a:rPr lang="en-US" sz="900" i="1" dirty="0" smtClean="0">
                          <a:solidFill>
                            <a:schemeClr val="tx1"/>
                          </a:solidFill>
                          <a:latin typeface="Arial" panose="020B0604020202020204" pitchFamily="34" charset="0"/>
                          <a:cs typeface="Arial" panose="020B0604020202020204" pitchFamily="34" charset="0"/>
                        </a:rPr>
                        <a:t> Preparedness and Mitigation Project Plan, or in your Business Continuity Plan. The </a:t>
                      </a:r>
                      <a:r>
                        <a:rPr lang="en-US" sz="900" i="1" dirty="0" err="1" smtClean="0">
                          <a:solidFill>
                            <a:schemeClr val="tx1"/>
                          </a:solidFill>
                          <a:latin typeface="Arial" panose="020B0604020202020204" pitchFamily="34" charset="0"/>
                          <a:cs typeface="Arial" panose="020B0604020202020204" pitchFamily="34" charset="0"/>
                        </a:rPr>
                        <a:t>QuakeSmart</a:t>
                      </a:r>
                      <a:r>
                        <a:rPr lang="en-US" sz="900" i="1" dirty="0" smtClean="0">
                          <a:solidFill>
                            <a:schemeClr val="tx1"/>
                          </a:solidFill>
                          <a:latin typeface="Arial" panose="020B0604020202020204" pitchFamily="34" charset="0"/>
                          <a:cs typeface="Arial" panose="020B0604020202020204" pitchFamily="34" charset="0"/>
                        </a:rPr>
                        <a:t> Community Resilience Program has many resources that will assist in determining, as well as addressing, how to reduce the potential for damage to buildings and contents. There are many business continuity planning tools available, and a few resources are listed below.</a:t>
                      </a:r>
                    </a:p>
                  </a:txBody>
                  <a:tcPr anchor="ctr">
                    <a:lnT w="12700" cap="flat" cmpd="sng" algn="ctr">
                      <a:solidFill>
                        <a:schemeClr val="bg1"/>
                      </a:solidFill>
                      <a:prstDash val="solid"/>
                      <a:round/>
                      <a:headEnd type="none" w="med" len="med"/>
                      <a:tailEnd type="none" w="med" len="med"/>
                    </a:lnT>
                    <a:solidFill>
                      <a:schemeClr val="bg1"/>
                    </a:solidFill>
                  </a:tcPr>
                </a:tc>
                <a:tc hMerge="1">
                  <a:txBody>
                    <a:bodyPr/>
                    <a:lstStyle/>
                    <a:p>
                      <a:endParaRPr lang="en-US" sz="900"/>
                    </a:p>
                  </a:txBody>
                  <a:tcPr anchor="ctr"/>
                </a:tc>
                <a:tc hMerge="1">
                  <a:txBody>
                    <a:bodyPr/>
                    <a:lstStyle/>
                    <a:p>
                      <a:endParaRPr lang="en-US" sz="900"/>
                    </a:p>
                  </a:txBody>
                  <a:tcPr anchor="ctr"/>
                </a:tc>
              </a:tr>
            </a:tbl>
          </a:graphicData>
        </a:graphic>
      </p:graphicFrame>
      <p:sp>
        <p:nvSpPr>
          <p:cNvPr id="5" name="Title 1"/>
          <p:cNvSpPr txBox="1">
            <a:spLocks/>
          </p:cNvSpPr>
          <p:nvPr/>
        </p:nvSpPr>
        <p:spPr>
          <a:xfrm>
            <a:off x="533400" y="7326995"/>
            <a:ext cx="6705600" cy="1415772"/>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rgbClr val="44695B"/>
                </a:solidFill>
              </a:rPr>
              <a:t>RESOURCES</a:t>
            </a:r>
            <a:r>
              <a:rPr lang="en-US" sz="1100" b="1" dirty="0">
                <a:solidFill>
                  <a:schemeClr val="tx1"/>
                </a:solidFill>
              </a:rPr>
              <a:t> </a:t>
            </a:r>
            <a:endParaRPr lang="en-US" sz="1100" b="1" dirty="0" smtClean="0">
              <a:solidFill>
                <a:schemeClr val="tx1"/>
              </a:solidFill>
            </a:endParaRPr>
          </a:p>
          <a:p>
            <a:pPr marL="114300" indent="-114300">
              <a:spcAft>
                <a:spcPts val="600"/>
              </a:spcAft>
              <a:buFont typeface="Arial" panose="020B0604020202020204" pitchFamily="34" charset="0"/>
              <a:buChar char="•"/>
            </a:pPr>
            <a:r>
              <a:rPr lang="en-US" sz="1100" i="1" dirty="0" err="1">
                <a:solidFill>
                  <a:schemeClr val="tx1"/>
                </a:solidFill>
              </a:rPr>
              <a:t>QuakeSmart</a:t>
            </a:r>
            <a:r>
              <a:rPr lang="en-US" sz="1100" i="1" dirty="0">
                <a:solidFill>
                  <a:schemeClr val="tx1"/>
                </a:solidFill>
              </a:rPr>
              <a:t> Toolkit (FEMA </a:t>
            </a:r>
            <a:r>
              <a:rPr lang="en-US" sz="1100" i="1">
                <a:solidFill>
                  <a:schemeClr val="tx1"/>
                </a:solidFill>
              </a:rPr>
              <a:t>P-811</a:t>
            </a:r>
            <a:r>
              <a:rPr lang="en-US" sz="1100" i="1" smtClean="0">
                <a:solidFill>
                  <a:schemeClr val="tx1"/>
                </a:solidFill>
              </a:rPr>
              <a:t>)</a:t>
            </a:r>
            <a:r>
              <a:rPr lang="en-US" sz="1100" smtClean="0">
                <a:solidFill>
                  <a:schemeClr val="tx1"/>
                </a:solidFill>
              </a:rPr>
              <a:t>, www.fema.gov/quakesmart</a:t>
            </a:r>
            <a:endParaRPr lang="en-US" sz="1100" dirty="0" smtClean="0">
              <a:solidFill>
                <a:schemeClr val="tx1"/>
              </a:solidFill>
            </a:endParaRPr>
          </a:p>
          <a:p>
            <a:pPr marL="114300" indent="-114300">
              <a:spcAft>
                <a:spcPts val="600"/>
              </a:spcAft>
              <a:buFont typeface="Arial" panose="020B0604020202020204" pitchFamily="34" charset="0"/>
              <a:buChar char="•"/>
            </a:pPr>
            <a:r>
              <a:rPr lang="en-US" sz="1100" i="1" dirty="0" smtClean="0">
                <a:solidFill>
                  <a:schemeClr val="tx1"/>
                </a:solidFill>
              </a:rPr>
              <a:t>DRB </a:t>
            </a:r>
            <a:r>
              <a:rPr lang="en-US" sz="1100" i="1" dirty="0">
                <a:solidFill>
                  <a:schemeClr val="tx1"/>
                </a:solidFill>
              </a:rPr>
              <a:t>Toolkit </a:t>
            </a:r>
            <a:r>
              <a:rPr lang="en-US" sz="1100" dirty="0">
                <a:solidFill>
                  <a:schemeClr val="tx1"/>
                </a:solidFill>
              </a:rPr>
              <a:t>(Use coupon code at checkout: </a:t>
            </a:r>
            <a:r>
              <a:rPr lang="en-US" sz="1100" dirty="0" err="1">
                <a:solidFill>
                  <a:schemeClr val="tx1"/>
                </a:solidFill>
              </a:rPr>
              <a:t>quakesmart</a:t>
            </a:r>
            <a:r>
              <a:rPr lang="en-US" sz="1100" dirty="0" smtClean="0">
                <a:solidFill>
                  <a:schemeClr val="tx1"/>
                </a:solidFill>
              </a:rPr>
              <a:t>), http</a:t>
            </a:r>
            <a:r>
              <a:rPr lang="en-US" sz="1100" dirty="0">
                <a:solidFill>
                  <a:schemeClr val="tx1"/>
                </a:solidFill>
              </a:rPr>
              <a:t>://www.DRBToolKit.org</a:t>
            </a:r>
            <a:endParaRPr lang="en-US" sz="1100" dirty="0" smtClean="0">
              <a:solidFill>
                <a:schemeClr val="tx1"/>
              </a:solidFill>
            </a:endParaRPr>
          </a:p>
          <a:p>
            <a:pPr marL="114300" indent="-114300">
              <a:spcAft>
                <a:spcPts val="600"/>
              </a:spcAft>
              <a:buFont typeface="Arial" panose="020B0604020202020204" pitchFamily="34" charset="0"/>
              <a:buChar char="•"/>
            </a:pPr>
            <a:r>
              <a:rPr lang="en-US" sz="1100" i="1" dirty="0" smtClean="0">
                <a:solidFill>
                  <a:schemeClr val="tx1"/>
                </a:solidFill>
              </a:rPr>
              <a:t>FEMA </a:t>
            </a:r>
            <a:r>
              <a:rPr lang="en-US" sz="1100" i="1" dirty="0">
                <a:solidFill>
                  <a:schemeClr val="tx1"/>
                </a:solidFill>
              </a:rPr>
              <a:t>Business Continuity Plan</a:t>
            </a:r>
            <a:r>
              <a:rPr lang="en-US" sz="1100" i="1" dirty="0" smtClean="0">
                <a:solidFill>
                  <a:schemeClr val="tx1"/>
                </a:solidFill>
              </a:rPr>
              <a:t>, </a:t>
            </a:r>
            <a:r>
              <a:rPr lang="en-US" sz="1100" dirty="0" smtClean="0">
                <a:solidFill>
                  <a:schemeClr val="tx1"/>
                </a:solidFill>
              </a:rPr>
              <a:t>http</a:t>
            </a:r>
            <a:r>
              <a:rPr lang="en-US" sz="1100" dirty="0">
                <a:solidFill>
                  <a:schemeClr val="tx1"/>
                </a:solidFill>
              </a:rPr>
              <a:t>://www.fema.gov/media-library/assets/documents/89510</a:t>
            </a:r>
            <a:r>
              <a:rPr lang="en-US" sz="1100" i="1" dirty="0">
                <a:solidFill>
                  <a:schemeClr val="tx1"/>
                </a:solidFill>
              </a:rPr>
              <a:t> </a:t>
            </a:r>
            <a:endParaRPr lang="en-US" sz="1100" i="1" dirty="0" smtClean="0">
              <a:solidFill>
                <a:schemeClr val="tx1"/>
              </a:solidFill>
            </a:endParaRPr>
          </a:p>
          <a:p>
            <a:pPr marL="114300" indent="-114300">
              <a:spcAft>
                <a:spcPts val="600"/>
              </a:spcAft>
              <a:buFont typeface="Arial" panose="020B0604020202020204" pitchFamily="34" charset="0"/>
              <a:buChar char="•"/>
            </a:pPr>
            <a:r>
              <a:rPr lang="en-US" sz="1100" i="1" dirty="0" smtClean="0">
                <a:solidFill>
                  <a:schemeClr val="tx1"/>
                </a:solidFill>
              </a:rPr>
              <a:t>Seven </a:t>
            </a:r>
            <a:r>
              <a:rPr lang="en-US" sz="1100" i="1" dirty="0">
                <a:solidFill>
                  <a:schemeClr val="tx1"/>
                </a:solidFill>
              </a:rPr>
              <a:t>Steps to an Earthquake Resilient </a:t>
            </a:r>
            <a:r>
              <a:rPr lang="en-US" sz="1100" i="1" dirty="0" smtClean="0">
                <a:solidFill>
                  <a:schemeClr val="tx1"/>
                </a:solidFill>
              </a:rPr>
              <a:t>Business, </a:t>
            </a:r>
            <a:r>
              <a:rPr lang="en-US" sz="1100" dirty="0" smtClean="0">
                <a:solidFill>
                  <a:schemeClr val="tx1"/>
                </a:solidFill>
              </a:rPr>
              <a:t>http</a:t>
            </a:r>
            <a:r>
              <a:rPr lang="en-US" sz="1100" dirty="0">
                <a:solidFill>
                  <a:schemeClr val="tx1"/>
                </a:solidFill>
              </a:rPr>
              <a:t>://www.earthquakecountry.org/roots/7StepsBusiness2008.pdf</a:t>
            </a:r>
          </a:p>
        </p:txBody>
      </p:sp>
    </p:spTree>
    <p:extLst>
      <p:ext uri="{BB962C8B-B14F-4D97-AF65-F5344CB8AC3E}">
        <p14:creationId xmlns:p14="http://schemas.microsoft.com/office/powerpoint/2010/main" val="24699259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Design Questions</a:t>
            </a:r>
            <a:endParaRPr lang="en-US" dirty="0"/>
          </a:p>
        </p:txBody>
      </p:sp>
      <p:sp>
        <p:nvSpPr>
          <p:cNvPr id="11" name="Subtitle 2"/>
          <p:cNvSpPr txBox="1">
            <a:spLocks/>
          </p:cNvSpPr>
          <p:nvPr/>
        </p:nvSpPr>
        <p:spPr>
          <a:xfrm>
            <a:off x="533400" y="2286498"/>
            <a:ext cx="6705600" cy="2933182"/>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r>
              <a:rPr lang="en-US" sz="1200" b="1" dirty="0" smtClean="0">
                <a:latin typeface="Arial" panose="020B0604020202020204" pitchFamily="34" charset="0"/>
                <a:cs typeface="Arial" panose="020B0604020202020204" pitchFamily="34" charset="0"/>
              </a:rPr>
              <a:t>What </a:t>
            </a:r>
            <a:r>
              <a:rPr lang="en-US" sz="1200" b="1" dirty="0">
                <a:latin typeface="Arial" panose="020B0604020202020204" pitchFamily="34" charset="0"/>
                <a:cs typeface="Arial" panose="020B0604020202020204" pitchFamily="34" charset="0"/>
              </a:rPr>
              <a:t>changes do you intend to recommend/make based on the potential impacts to your business of the scenario discussed</a:t>
            </a:r>
            <a:r>
              <a:rPr lang="en-US" sz="1200" b="1" dirty="0" smtClean="0">
                <a:latin typeface="Arial" panose="020B0604020202020204" pitchFamily="34" charset="0"/>
                <a:cs typeface="Arial" panose="020B0604020202020204" pitchFamily="34" charset="0"/>
              </a:rPr>
              <a:t>?</a:t>
            </a:r>
          </a:p>
          <a:p>
            <a:pPr marL="228600" indent="-228600"/>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r>
              <a:rPr lang="en-US" sz="1200" b="1" dirty="0">
                <a:latin typeface="Arial" panose="020B0604020202020204" pitchFamily="34" charset="0"/>
                <a:cs typeface="Arial" panose="020B0604020202020204" pitchFamily="34" charset="0"/>
              </a:rPr>
              <a:t>Complete questions </a:t>
            </a:r>
            <a:r>
              <a:rPr lang="en-US" sz="1200" b="1" dirty="0" smtClean="0">
                <a:latin typeface="Arial" panose="020B0604020202020204" pitchFamily="34" charset="0"/>
                <a:cs typeface="Arial" panose="020B0604020202020204" pitchFamily="34" charset="0"/>
              </a:rPr>
              <a:t>1</a:t>
            </a:r>
            <a:r>
              <a:rPr lang="en-US" sz="1200" b="1" i="1" dirty="0" smtClean="0">
                <a:latin typeface="Arial" panose="020B0604020202020204" pitchFamily="34" charset="0"/>
                <a:cs typeface="Arial" panose="020B0604020202020204" pitchFamily="34" charset="0"/>
              </a:rPr>
              <a:t> - </a:t>
            </a:r>
            <a:r>
              <a:rPr lang="en-US" sz="1200" b="1" dirty="0" smtClean="0">
                <a:latin typeface="Arial" panose="020B0604020202020204" pitchFamily="34" charset="0"/>
                <a:cs typeface="Arial" panose="020B0604020202020204" pitchFamily="34" charset="0"/>
              </a:rPr>
              <a:t>13 </a:t>
            </a:r>
            <a:r>
              <a:rPr lang="en-US" sz="1200" b="1" dirty="0">
                <a:latin typeface="Arial" panose="020B0604020202020204" pitchFamily="34" charset="0"/>
                <a:cs typeface="Arial" panose="020B0604020202020204" pitchFamily="34" charset="0"/>
              </a:rPr>
              <a:t>of the Back to Business Assessment </a:t>
            </a:r>
            <a:r>
              <a:rPr lang="en-US" sz="1200" b="1" dirty="0" smtClean="0">
                <a:latin typeface="Arial" panose="020B0604020202020204" pitchFamily="34" charset="0"/>
                <a:cs typeface="Arial" panose="020B0604020202020204" pitchFamily="34" charset="0"/>
              </a:rPr>
              <a:t>on p. 20.</a:t>
            </a:r>
            <a:endParaRPr lang="en-US" sz="1200" b="1" dirty="0">
              <a:latin typeface="Arial" panose="020B0604020202020204" pitchFamily="34" charset="0"/>
              <a:cs typeface="Arial" panose="020B0604020202020204" pitchFamily="34" charset="0"/>
            </a:endParaRPr>
          </a:p>
        </p:txBody>
      </p:sp>
      <p:sp>
        <p:nvSpPr>
          <p:cNvPr id="10" name="Slide Number Placeholder 9"/>
          <p:cNvSpPr>
            <a:spLocks noGrp="1"/>
          </p:cNvSpPr>
          <p:nvPr>
            <p:ph type="sldNum" sz="quarter" idx="4"/>
          </p:nvPr>
        </p:nvSpPr>
        <p:spPr/>
        <p:txBody>
          <a:bodyPr/>
          <a:lstStyle/>
          <a:p>
            <a:fld id="{7749E63D-D648-FD44-8A88-2CC5333ECCD2}" type="slidenum">
              <a:rPr lang="en-US" smtClean="0"/>
              <a:pPr/>
              <a:t>13</a:t>
            </a:fld>
            <a:endParaRPr lang="en-US" dirty="0"/>
          </a:p>
        </p:txBody>
      </p:sp>
      <p:grpSp>
        <p:nvGrpSpPr>
          <p:cNvPr id="16" name="Group 15"/>
          <p:cNvGrpSpPr/>
          <p:nvPr/>
        </p:nvGrpSpPr>
        <p:grpSpPr>
          <a:xfrm>
            <a:off x="533401" y="2904361"/>
            <a:ext cx="6735762" cy="776622"/>
            <a:chOff x="533401" y="2967964"/>
            <a:chExt cx="6735762" cy="776622"/>
          </a:xfrm>
        </p:grpSpPr>
        <p:cxnSp>
          <p:nvCxnSpPr>
            <p:cNvPr id="17" name="Straight Connector 16"/>
            <p:cNvCxnSpPr/>
            <p:nvPr/>
          </p:nvCxnSpPr>
          <p:spPr>
            <a:xfrm>
              <a:off x="533401" y="2967964"/>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33401" y="3232930"/>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33401" y="3488758"/>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33401" y="3744586"/>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306154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STAFF</a:t>
            </a:r>
            <a:endParaRPr lang="en-US" b="1"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14</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09274002"/>
              </p:ext>
            </p:extLst>
          </p:nvPr>
        </p:nvGraphicFramePr>
        <p:xfrm>
          <a:off x="533400" y="2551024"/>
          <a:ext cx="6675120" cy="5303520"/>
        </p:xfrm>
        <a:graphic>
          <a:graphicData uri="http://schemas.openxmlformats.org/drawingml/2006/table">
            <a:tbl>
              <a:tblPr>
                <a:tableStyleId>{5C22544A-7EE6-4342-B048-85BDC9FD1C3A}</a:tableStyleId>
              </a:tblPr>
              <a:tblGrid>
                <a:gridCol w="2834640"/>
                <a:gridCol w="1280160"/>
                <a:gridCol w="1280160"/>
                <a:gridCol w="128016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POTENTIAL 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Develop Business Continuity and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Crisis Communications Plan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 an Employee 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tabLst/>
                      </a:pPr>
                      <a:r>
                        <a:rPr lang="en-US" sz="1000" b="0" dirty="0" smtClean="0">
                          <a:solidFill>
                            <a:schemeClr val="tx1"/>
                          </a:solidFill>
                          <a:latin typeface="Arial" panose="020B0604020202020204" pitchFamily="34" charset="0"/>
                          <a:cs typeface="Arial" panose="020B0604020202020204" pitchFamily="34" charset="0"/>
                        </a:rPr>
                        <a:t>Develop an Employee Training Program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 an Employee Training Session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Register for the Great </a:t>
                      </a:r>
                      <a:r>
                        <a:rPr lang="en-US" sz="1000" b="0" dirty="0" err="1" smtClean="0">
                          <a:solidFill>
                            <a:schemeClr val="tx1"/>
                          </a:solidFill>
                          <a:latin typeface="Arial" panose="020B0604020202020204" pitchFamily="34" charset="0"/>
                          <a:cs typeface="Arial" panose="020B0604020202020204" pitchFamily="34" charset="0"/>
                        </a:rPr>
                        <a:t>ShakeOut</a:t>
                      </a:r>
                      <a:r>
                        <a:rPr lang="en-US" sz="1000" b="0" dirty="0" smtClean="0">
                          <a:solidFill>
                            <a:schemeClr val="tx1"/>
                          </a:solidFill>
                          <a:latin typeface="Arial" panose="020B0604020202020204" pitchFamily="34" charset="0"/>
                          <a:cs typeface="Arial" panose="020B0604020202020204" pitchFamily="34" charset="0"/>
                        </a:rPr>
                        <a:t>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and Conduct an Earthquake Drill</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Build an Emergency Supply Kit</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73152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Purchase a NOAA Weather Radio for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Monitoring During an Event/Download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 Mobile Alerting App</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Review Insurance Coverage/Create Inventory</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
        <p:nvSpPr>
          <p:cNvPr id="9" name="Oval 8"/>
          <p:cNvSpPr/>
          <p:nvPr/>
        </p:nvSpPr>
        <p:spPr>
          <a:xfrm>
            <a:off x="641045" y="3106971"/>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1</a:t>
            </a:r>
            <a:endParaRPr lang="en-US" b="1" dirty="0">
              <a:solidFill>
                <a:schemeClr val="bg1"/>
              </a:solidFill>
              <a:latin typeface="Arial" panose="020B0604020202020204" pitchFamily="34" charset="0"/>
              <a:cs typeface="Arial" panose="020B0604020202020204" pitchFamily="34" charset="0"/>
            </a:endParaRPr>
          </a:p>
        </p:txBody>
      </p:sp>
      <p:sp>
        <p:nvSpPr>
          <p:cNvPr id="10" name="Oval 9"/>
          <p:cNvSpPr/>
          <p:nvPr/>
        </p:nvSpPr>
        <p:spPr>
          <a:xfrm>
            <a:off x="641045" y="3746627"/>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2</a:t>
            </a:r>
            <a:endParaRPr lang="en-US" b="1" dirty="0">
              <a:solidFill>
                <a:schemeClr val="bg1"/>
              </a:solidFill>
              <a:latin typeface="Arial" panose="020B0604020202020204" pitchFamily="34" charset="0"/>
              <a:cs typeface="Arial" panose="020B0604020202020204" pitchFamily="34" charset="0"/>
            </a:endParaRPr>
          </a:p>
        </p:txBody>
      </p:sp>
      <p:sp>
        <p:nvSpPr>
          <p:cNvPr id="11" name="Oval 10"/>
          <p:cNvSpPr/>
          <p:nvPr/>
        </p:nvSpPr>
        <p:spPr>
          <a:xfrm>
            <a:off x="641045" y="4386283"/>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3</a:t>
            </a:r>
            <a:endParaRPr lang="en-US" b="1" dirty="0">
              <a:solidFill>
                <a:schemeClr val="bg1"/>
              </a:solidFill>
              <a:latin typeface="Arial" panose="020B0604020202020204" pitchFamily="34" charset="0"/>
              <a:cs typeface="Arial" panose="020B0604020202020204" pitchFamily="34" charset="0"/>
            </a:endParaRPr>
          </a:p>
        </p:txBody>
      </p:sp>
      <p:sp>
        <p:nvSpPr>
          <p:cNvPr id="12" name="Oval 11"/>
          <p:cNvSpPr/>
          <p:nvPr/>
        </p:nvSpPr>
        <p:spPr>
          <a:xfrm>
            <a:off x="641045" y="5025939"/>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4</a:t>
            </a:r>
            <a:endParaRPr lang="en-US" b="1" dirty="0">
              <a:solidFill>
                <a:schemeClr val="bg1"/>
              </a:solidFill>
              <a:latin typeface="Arial" panose="020B0604020202020204" pitchFamily="34" charset="0"/>
              <a:cs typeface="Arial" panose="020B0604020202020204" pitchFamily="34" charset="0"/>
            </a:endParaRPr>
          </a:p>
        </p:txBody>
      </p:sp>
      <p:sp>
        <p:nvSpPr>
          <p:cNvPr id="13" name="Oval 12"/>
          <p:cNvSpPr/>
          <p:nvPr/>
        </p:nvSpPr>
        <p:spPr>
          <a:xfrm>
            <a:off x="641045" y="5665595"/>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5</a:t>
            </a:r>
            <a:endParaRPr lang="en-US" b="1" dirty="0">
              <a:solidFill>
                <a:schemeClr val="bg1"/>
              </a:solidFill>
              <a:latin typeface="Arial" panose="020B0604020202020204" pitchFamily="34" charset="0"/>
              <a:cs typeface="Arial" panose="020B0604020202020204" pitchFamily="34" charset="0"/>
            </a:endParaRPr>
          </a:p>
        </p:txBody>
      </p:sp>
      <p:sp>
        <p:nvSpPr>
          <p:cNvPr id="15" name="Title 1"/>
          <p:cNvSpPr txBox="1">
            <a:spLocks/>
          </p:cNvSpPr>
          <p:nvPr/>
        </p:nvSpPr>
        <p:spPr>
          <a:xfrm>
            <a:off x="533400" y="1655064"/>
            <a:ext cx="6705600" cy="769441"/>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dirty="0">
                <a:solidFill>
                  <a:schemeClr val="tx1"/>
                </a:solidFill>
              </a:rPr>
              <a:t>These are preparedness measures your organization can take to ensure your staff is properly prepared to handle an earthquake; however, the list below is not all-inclusive. By performing steps one through five, organizations will be eligible for recognition as a </a:t>
            </a:r>
            <a:r>
              <a:rPr lang="en-US" sz="1100" dirty="0" err="1">
                <a:solidFill>
                  <a:schemeClr val="tx1"/>
                </a:solidFill>
              </a:rPr>
              <a:t>QuakeSmart</a:t>
            </a:r>
            <a:r>
              <a:rPr lang="en-US" sz="1100" dirty="0">
                <a:solidFill>
                  <a:schemeClr val="tx1"/>
                </a:solidFill>
              </a:rPr>
              <a:t> – </a:t>
            </a:r>
            <a:r>
              <a:rPr lang="en-US" sz="1100" dirty="0">
                <a:solidFill>
                  <a:srgbClr val="44695B"/>
                </a:solidFill>
              </a:rPr>
              <a:t>STAFF </a:t>
            </a:r>
            <a:r>
              <a:rPr lang="en-US" sz="1100" dirty="0">
                <a:solidFill>
                  <a:schemeClr val="tx1"/>
                </a:solidFill>
              </a:rPr>
              <a:t>Resilient Community Member. </a:t>
            </a:r>
            <a:r>
              <a:rPr lang="en-US" sz="1100" dirty="0" smtClean="0">
                <a:solidFill>
                  <a:schemeClr val="tx1"/>
                </a:solidFill>
              </a:rPr>
              <a:t/>
            </a:r>
            <a:br>
              <a:rPr lang="en-US" sz="1100" dirty="0" smtClean="0">
                <a:solidFill>
                  <a:schemeClr val="tx1"/>
                </a:solidFill>
              </a:rPr>
            </a:br>
            <a:r>
              <a:rPr lang="en-US" sz="1100" dirty="0" smtClean="0">
                <a:solidFill>
                  <a:schemeClr val="tx1"/>
                </a:solidFill>
              </a:rPr>
              <a:t>The </a:t>
            </a:r>
            <a:r>
              <a:rPr lang="en-US" sz="1100" dirty="0">
                <a:solidFill>
                  <a:schemeClr val="tx1"/>
                </a:solidFill>
              </a:rPr>
              <a:t>additional actions are recommended, but not required, for recognition.</a:t>
            </a:r>
          </a:p>
        </p:txBody>
      </p:sp>
    </p:spTree>
    <p:extLst>
      <p:ext uri="{BB962C8B-B14F-4D97-AF65-F5344CB8AC3E}">
        <p14:creationId xmlns:p14="http://schemas.microsoft.com/office/powerpoint/2010/main" val="30796678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Design Questions</a:t>
            </a:r>
          </a:p>
        </p:txBody>
      </p:sp>
      <p:sp>
        <p:nvSpPr>
          <p:cNvPr id="11" name="Subtitle 2"/>
          <p:cNvSpPr txBox="1">
            <a:spLocks/>
          </p:cNvSpPr>
          <p:nvPr/>
        </p:nvSpPr>
        <p:spPr>
          <a:xfrm>
            <a:off x="533400" y="2286000"/>
            <a:ext cx="6705600" cy="3924300"/>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r>
              <a:rPr lang="en-US" sz="1200" b="1" dirty="0" smtClean="0">
                <a:latin typeface="Arial" panose="020B0604020202020204" pitchFamily="34" charset="0"/>
                <a:cs typeface="Arial" panose="020B0604020202020204" pitchFamily="34" charset="0"/>
              </a:rPr>
              <a:t>Are there unique consideration for your business in undertaking preparedness activities on the STAFF checklist?</a:t>
            </a: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r>
              <a:rPr lang="en-US" sz="1200" b="1" dirty="0" smtClean="0">
                <a:latin typeface="Arial" panose="020B0604020202020204" pitchFamily="34" charset="0"/>
                <a:cs typeface="Arial" panose="020B0604020202020204" pitchFamily="34" charset="0"/>
              </a:rPr>
              <a:t>What additional community resources or new partnerships will assist you in preparing your business for disaster?</a:t>
            </a:r>
            <a:endParaRPr lang="en-US" sz="1200" b="1" dirty="0">
              <a:latin typeface="Arial" panose="020B0604020202020204" pitchFamily="34" charset="0"/>
              <a:cs typeface="Arial" panose="020B0604020202020204" pitchFamily="34" charset="0"/>
            </a:endParaRPr>
          </a:p>
        </p:txBody>
      </p:sp>
      <p:sp>
        <p:nvSpPr>
          <p:cNvPr id="20" name="Slide Number Placeholder 19"/>
          <p:cNvSpPr>
            <a:spLocks noGrp="1"/>
          </p:cNvSpPr>
          <p:nvPr>
            <p:ph type="sldNum" sz="quarter" idx="4"/>
          </p:nvPr>
        </p:nvSpPr>
        <p:spPr/>
        <p:txBody>
          <a:bodyPr/>
          <a:lstStyle/>
          <a:p>
            <a:fld id="{7749E63D-D648-FD44-8A88-2CC5333ECCD2}" type="slidenum">
              <a:rPr lang="en-US" smtClean="0"/>
              <a:pPr/>
              <a:t>15</a:t>
            </a:fld>
            <a:endParaRPr lang="en-US" dirty="0"/>
          </a:p>
        </p:txBody>
      </p:sp>
      <p:grpSp>
        <p:nvGrpSpPr>
          <p:cNvPr id="21" name="Group 20"/>
          <p:cNvGrpSpPr/>
          <p:nvPr/>
        </p:nvGrpSpPr>
        <p:grpSpPr>
          <a:xfrm>
            <a:off x="533401" y="2907792"/>
            <a:ext cx="6735762" cy="776622"/>
            <a:chOff x="533401" y="2967964"/>
            <a:chExt cx="6735762" cy="776622"/>
          </a:xfrm>
        </p:grpSpPr>
        <p:cxnSp>
          <p:nvCxnSpPr>
            <p:cNvPr id="22" name="Straight Connector 21"/>
            <p:cNvCxnSpPr/>
            <p:nvPr/>
          </p:nvCxnSpPr>
          <p:spPr>
            <a:xfrm>
              <a:off x="533401" y="2967964"/>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33401" y="3232930"/>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33401" y="3488758"/>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1" y="3744586"/>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533401" y="4412724"/>
            <a:ext cx="6735762" cy="776622"/>
            <a:chOff x="533401" y="4293275"/>
            <a:chExt cx="6735762" cy="776622"/>
          </a:xfrm>
        </p:grpSpPr>
        <p:cxnSp>
          <p:nvCxnSpPr>
            <p:cNvPr id="27" name="Straight Connector 26"/>
            <p:cNvCxnSpPr/>
            <p:nvPr/>
          </p:nvCxnSpPr>
          <p:spPr>
            <a:xfrm>
              <a:off x="533401" y="4293275"/>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33401" y="4558241"/>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33401" y="4814069"/>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33401" y="5069897"/>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814552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smtClean="0"/>
              <a:t>SPACE</a:t>
            </a:r>
            <a:endParaRPr lang="en-US" b="1" dirty="0"/>
          </a:p>
        </p:txBody>
      </p:sp>
      <p:sp>
        <p:nvSpPr>
          <p:cNvPr id="20" name="Slide Number Placeholder 19"/>
          <p:cNvSpPr>
            <a:spLocks noGrp="1"/>
          </p:cNvSpPr>
          <p:nvPr>
            <p:ph type="sldNum" sz="quarter" idx="4"/>
          </p:nvPr>
        </p:nvSpPr>
        <p:spPr/>
        <p:txBody>
          <a:bodyPr/>
          <a:lstStyle/>
          <a:p>
            <a:fld id="{7749E63D-D648-FD44-8A88-2CC5333ECCD2}" type="slidenum">
              <a:rPr lang="en-US" smtClean="0"/>
              <a:pPr/>
              <a:t>16</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870516951"/>
              </p:ext>
            </p:extLst>
          </p:nvPr>
        </p:nvGraphicFramePr>
        <p:xfrm>
          <a:off x="533400" y="2887516"/>
          <a:ext cx="6675120" cy="5806440"/>
        </p:xfrm>
        <a:graphic>
          <a:graphicData uri="http://schemas.openxmlformats.org/drawingml/2006/table">
            <a:tbl>
              <a:tblPr>
                <a:tableStyleId>{5C22544A-7EE6-4342-B048-85BDC9FD1C3A}</a:tableStyleId>
              </a:tblPr>
              <a:tblGrid>
                <a:gridCol w="1737360"/>
                <a:gridCol w="1645920"/>
                <a:gridCol w="1097280"/>
                <a:gridCol w="1097280"/>
                <a:gridCol w="109728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DATE</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5">
                  <a:txBody>
                    <a:bodyPr/>
                    <a:lstStyle/>
                    <a:p>
                      <a:r>
                        <a:rPr lang="en-US" sz="1000" b="1" dirty="0" smtClean="0">
                          <a:solidFill>
                            <a:schemeClr val="bg1"/>
                          </a:solidFill>
                          <a:latin typeface="Arial" panose="020B0604020202020204" pitchFamily="34" charset="0"/>
                          <a:cs typeface="Arial" panose="020B0604020202020204" pitchFamily="34" charset="0"/>
                        </a:rPr>
                        <a:t>DIY</a:t>
                      </a:r>
                      <a:r>
                        <a:rPr lang="en-US" sz="1000" b="1" baseline="0" dirty="0" smtClean="0">
                          <a:solidFill>
                            <a:schemeClr val="bg1"/>
                          </a:solidFill>
                          <a:latin typeface="Arial" panose="020B0604020202020204" pitchFamily="34" charset="0"/>
                          <a:cs typeface="Arial" panose="020B0604020202020204" pitchFamily="34" charset="0"/>
                        </a:rPr>
                        <a:t> ACTIVITIES</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45720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Computers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Strap or Velcro</a:t>
                      </a:r>
                      <a:r>
                        <a:rPr lang="en-US" sz="1000" b="0" baseline="30000"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monitor/ laptop to desk, latch desktop to desk</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Tall Shelving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Attach to wall with brackets or flexible fasteners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tabLst/>
                      </a:pPr>
                      <a:r>
                        <a:rPr lang="en-US" sz="1000" b="0" kern="1200" dirty="0" smtClean="0">
                          <a:solidFill>
                            <a:schemeClr val="tx1"/>
                          </a:solidFill>
                          <a:latin typeface="Arial" panose="020B0604020202020204" pitchFamily="34" charset="0"/>
                          <a:ea typeface="+mn-ea"/>
                          <a:cs typeface="Arial" panose="020B0604020202020204" pitchFamily="34" charset="0"/>
                        </a:rPr>
                        <a:t>Library Stacks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Brace to floor, install guards for books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Tall File Cabinets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Secure to wall, install cabinet latches to drawers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Drawers and Cabinets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Install latches to drawers and cabinets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Compressed-Gas Cylinders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Attach to wall with chains or braces</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Hazardous Materials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Remove from business area</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Fragile Artwork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Secure to walls with screws and to tables </a:t>
                      </a:r>
                      <a:br>
                        <a:rPr lang="en-US" sz="1000" b="0" kern="1200" dirty="0" smtClean="0">
                          <a:solidFill>
                            <a:schemeClr val="tx1"/>
                          </a:solidFill>
                          <a:latin typeface="Arial" panose="020B0604020202020204" pitchFamily="34" charset="0"/>
                          <a:ea typeface="+mn-ea"/>
                          <a:cs typeface="Arial" panose="020B0604020202020204" pitchFamily="34" charset="0"/>
                        </a:rPr>
                      </a:br>
                      <a:r>
                        <a:rPr lang="en-US" sz="1000" b="0" kern="1200" dirty="0" smtClean="0">
                          <a:solidFill>
                            <a:schemeClr val="tx1"/>
                          </a:solidFill>
                          <a:latin typeface="Arial" panose="020B0604020202020204" pitchFamily="34" charset="0"/>
                          <a:ea typeface="+mn-ea"/>
                          <a:cs typeface="Arial" panose="020B0604020202020204" pitchFamily="34" charset="0"/>
                        </a:rPr>
                        <a:t>with putty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Freestanding  </a:t>
                      </a:r>
                      <a:br>
                        <a:rPr lang="en-US" sz="1000" b="0" kern="1200" dirty="0" smtClean="0">
                          <a:solidFill>
                            <a:schemeClr val="tx1"/>
                          </a:solidFill>
                          <a:latin typeface="Arial" panose="020B0604020202020204" pitchFamily="34" charset="0"/>
                          <a:ea typeface="+mn-ea"/>
                          <a:cs typeface="Arial" panose="020B0604020202020204" pitchFamily="34" charset="0"/>
                        </a:rPr>
                      </a:br>
                      <a:r>
                        <a:rPr lang="en-US" sz="1000" b="0" kern="1200" dirty="0" smtClean="0">
                          <a:solidFill>
                            <a:schemeClr val="tx1"/>
                          </a:solidFill>
                          <a:latin typeface="Arial" panose="020B0604020202020204" pitchFamily="34" charset="0"/>
                          <a:ea typeface="+mn-ea"/>
                          <a:cs typeface="Arial" panose="020B0604020202020204" pitchFamily="34" charset="0"/>
                        </a:rPr>
                        <a:t>Half-Height Partitions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Brace/Secure to floor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Miscellaneous Furniture/ Fixtures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Restrain/Secure ceiling fans and lights with safety cables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
        <p:nvSpPr>
          <p:cNvPr id="6" name="Title 1"/>
          <p:cNvSpPr txBox="1">
            <a:spLocks/>
          </p:cNvSpPr>
          <p:nvPr/>
        </p:nvSpPr>
        <p:spPr>
          <a:xfrm>
            <a:off x="533400" y="1655064"/>
            <a:ext cx="6705600" cy="1015663"/>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dirty="0">
                <a:solidFill>
                  <a:schemeClr val="tx1"/>
                </a:solidFill>
              </a:rPr>
              <a:t>These are nonstructural earthquake mitigation activities that can be completed by someone with common tools and readily available materials; however, the list below is not all-inclusive. For additional guidance on nonstructural risks, please see the </a:t>
            </a:r>
            <a:r>
              <a:rPr lang="en-US" sz="1100" i="1" dirty="0">
                <a:solidFill>
                  <a:schemeClr val="tx1"/>
                </a:solidFill>
              </a:rPr>
              <a:t>Quick Reference Guide</a:t>
            </a:r>
            <a:r>
              <a:rPr lang="en-US" sz="1100" dirty="0">
                <a:solidFill>
                  <a:schemeClr val="tx1"/>
                </a:solidFill>
              </a:rPr>
              <a:t>: </a:t>
            </a:r>
            <a:r>
              <a:rPr lang="en-US" sz="1100" dirty="0">
                <a:solidFill>
                  <a:srgbClr val="44695B"/>
                </a:solidFill>
              </a:rPr>
              <a:t>SPACE </a:t>
            </a:r>
            <a:r>
              <a:rPr lang="en-US" sz="1100" dirty="0">
                <a:solidFill>
                  <a:schemeClr val="tx1"/>
                </a:solidFill>
              </a:rPr>
              <a:t>in this program. </a:t>
            </a:r>
          </a:p>
          <a:p>
            <a:pPr>
              <a:spcAft>
                <a:spcPts val="600"/>
              </a:spcAft>
            </a:pPr>
            <a:r>
              <a:rPr lang="en-US" sz="1100" dirty="0">
                <a:solidFill>
                  <a:schemeClr val="tx1"/>
                </a:solidFill>
              </a:rPr>
              <a:t>By performing all applicable Do-It-Yourself (DIY) activities, organizations will be eligible for recognition as </a:t>
            </a:r>
            <a:r>
              <a:rPr lang="en-US" sz="1100" dirty="0" err="1">
                <a:solidFill>
                  <a:schemeClr val="tx1"/>
                </a:solidFill>
              </a:rPr>
              <a:t>QuakeSmart</a:t>
            </a:r>
            <a:r>
              <a:rPr lang="en-US" sz="1100" dirty="0">
                <a:solidFill>
                  <a:schemeClr val="tx1"/>
                </a:solidFill>
              </a:rPr>
              <a:t> – </a:t>
            </a:r>
            <a:r>
              <a:rPr lang="en-US" sz="1100" dirty="0">
                <a:solidFill>
                  <a:srgbClr val="44695B"/>
                </a:solidFill>
              </a:rPr>
              <a:t>SPACE </a:t>
            </a:r>
            <a:r>
              <a:rPr lang="en-US" sz="1100" dirty="0">
                <a:solidFill>
                  <a:schemeClr val="tx1"/>
                </a:solidFill>
              </a:rPr>
              <a:t>Resilient Community </a:t>
            </a:r>
            <a:r>
              <a:rPr lang="en-US" sz="1100" dirty="0" smtClean="0">
                <a:solidFill>
                  <a:schemeClr val="tx1"/>
                </a:solidFill>
              </a:rPr>
              <a:t>Member.</a:t>
            </a:r>
            <a:endParaRPr lang="en-US" sz="1100" dirty="0">
              <a:solidFill>
                <a:schemeClr val="tx1"/>
              </a:solidFill>
            </a:endParaRPr>
          </a:p>
        </p:txBody>
      </p:sp>
    </p:spTree>
    <p:extLst>
      <p:ext uri="{BB962C8B-B14F-4D97-AF65-F5344CB8AC3E}">
        <p14:creationId xmlns:p14="http://schemas.microsoft.com/office/powerpoint/2010/main" val="9892992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Design Questions</a:t>
            </a:r>
          </a:p>
        </p:txBody>
      </p:sp>
      <p:sp>
        <p:nvSpPr>
          <p:cNvPr id="11" name="Subtitle 2"/>
          <p:cNvSpPr txBox="1">
            <a:spLocks/>
          </p:cNvSpPr>
          <p:nvPr/>
        </p:nvSpPr>
        <p:spPr>
          <a:xfrm>
            <a:off x="533400" y="2286000"/>
            <a:ext cx="6705600" cy="3924300"/>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r>
              <a:rPr lang="en-US" sz="1200" b="1" dirty="0" smtClean="0">
                <a:latin typeface="Arial" panose="020B0604020202020204" pitchFamily="34" charset="0"/>
                <a:cs typeface="Arial" panose="020B0604020202020204" pitchFamily="34" charset="0"/>
              </a:rPr>
              <a:t>List </a:t>
            </a:r>
            <a:r>
              <a:rPr lang="en-US" sz="1200" b="1" dirty="0">
                <a:latin typeface="Arial" panose="020B0604020202020204" pitchFamily="34" charset="0"/>
                <a:cs typeface="Arial" panose="020B0604020202020204" pitchFamily="34" charset="0"/>
              </a:rPr>
              <a:t>items that you see as a priority for immediate mitigation</a:t>
            </a:r>
            <a:r>
              <a:rPr lang="en-US" sz="1200" b="1" dirty="0" smtClean="0">
                <a:latin typeface="Arial" panose="020B0604020202020204" pitchFamily="34" charset="0"/>
                <a:cs typeface="Arial" panose="020B0604020202020204" pitchFamily="34" charset="0"/>
              </a:rPr>
              <a:t>.</a:t>
            </a: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r>
              <a:rPr lang="en-US" sz="1200" b="1" dirty="0" smtClean="0">
                <a:latin typeface="Arial" panose="020B0604020202020204" pitchFamily="34" charset="0"/>
                <a:cs typeface="Arial" panose="020B0604020202020204" pitchFamily="34" charset="0"/>
              </a:rPr>
              <a:t>List </a:t>
            </a:r>
            <a:r>
              <a:rPr lang="en-US" sz="1200" b="1" dirty="0">
                <a:latin typeface="Arial" panose="020B0604020202020204" pitchFamily="34" charset="0"/>
                <a:cs typeface="Arial" panose="020B0604020202020204" pitchFamily="34" charset="0"/>
              </a:rPr>
              <a:t>any questions that you would like to follow up with presenter or engineer following </a:t>
            </a:r>
            <a:r>
              <a:rPr lang="en-US" sz="1200" b="1" dirty="0" smtClean="0">
                <a:latin typeface="Arial" panose="020B0604020202020204" pitchFamily="34" charset="0"/>
                <a:cs typeface="Arial" panose="020B0604020202020204" pitchFamily="34" charset="0"/>
              </a:rPr>
              <a:t/>
            </a:r>
            <a:br>
              <a:rPr lang="en-US" sz="1200" b="1" dirty="0" smtClean="0">
                <a:latin typeface="Arial" panose="020B0604020202020204" pitchFamily="34" charset="0"/>
                <a:cs typeface="Arial" panose="020B0604020202020204" pitchFamily="34" charset="0"/>
              </a:rPr>
            </a:br>
            <a:r>
              <a:rPr lang="en-US" sz="1200" b="1" dirty="0" smtClean="0">
                <a:latin typeface="Arial" panose="020B0604020202020204" pitchFamily="34" charset="0"/>
                <a:cs typeface="Arial" panose="020B0604020202020204" pitchFamily="34" charset="0"/>
              </a:rPr>
              <a:t>the </a:t>
            </a:r>
            <a:r>
              <a:rPr lang="en-US" sz="1200" b="1" dirty="0">
                <a:latin typeface="Arial" panose="020B0604020202020204" pitchFamily="34" charset="0"/>
                <a:cs typeface="Arial" panose="020B0604020202020204" pitchFamily="34" charset="0"/>
              </a:rPr>
              <a:t>session.</a:t>
            </a:r>
          </a:p>
        </p:txBody>
      </p:sp>
      <p:sp>
        <p:nvSpPr>
          <p:cNvPr id="20" name="Slide Number Placeholder 19"/>
          <p:cNvSpPr>
            <a:spLocks noGrp="1"/>
          </p:cNvSpPr>
          <p:nvPr>
            <p:ph type="sldNum" sz="quarter" idx="4"/>
          </p:nvPr>
        </p:nvSpPr>
        <p:spPr/>
        <p:txBody>
          <a:bodyPr/>
          <a:lstStyle/>
          <a:p>
            <a:fld id="{7749E63D-D648-FD44-8A88-2CC5333ECCD2}" type="slidenum">
              <a:rPr lang="en-US" smtClean="0"/>
              <a:pPr/>
              <a:t>17</a:t>
            </a:fld>
            <a:endParaRPr lang="en-US" dirty="0"/>
          </a:p>
        </p:txBody>
      </p:sp>
      <p:grpSp>
        <p:nvGrpSpPr>
          <p:cNvPr id="21" name="Group 20"/>
          <p:cNvGrpSpPr/>
          <p:nvPr/>
        </p:nvGrpSpPr>
        <p:grpSpPr>
          <a:xfrm>
            <a:off x="533401" y="2724836"/>
            <a:ext cx="6735762" cy="776622"/>
            <a:chOff x="533401" y="2967964"/>
            <a:chExt cx="6735762" cy="776622"/>
          </a:xfrm>
        </p:grpSpPr>
        <p:cxnSp>
          <p:nvCxnSpPr>
            <p:cNvPr id="22" name="Straight Connector 21"/>
            <p:cNvCxnSpPr/>
            <p:nvPr/>
          </p:nvCxnSpPr>
          <p:spPr>
            <a:xfrm>
              <a:off x="533401" y="2967964"/>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33401" y="3232930"/>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33401" y="3488758"/>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1" y="3744586"/>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533401" y="4253347"/>
            <a:ext cx="6735762" cy="776622"/>
            <a:chOff x="533401" y="4293275"/>
            <a:chExt cx="6735762" cy="776622"/>
          </a:xfrm>
        </p:grpSpPr>
        <p:cxnSp>
          <p:nvCxnSpPr>
            <p:cNvPr id="27" name="Straight Connector 26"/>
            <p:cNvCxnSpPr/>
            <p:nvPr/>
          </p:nvCxnSpPr>
          <p:spPr>
            <a:xfrm>
              <a:off x="533401" y="4293275"/>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33401" y="4558241"/>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33401" y="4814069"/>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33401" y="5069897"/>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237568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SYSTEMS</a:t>
            </a:r>
            <a:endParaRPr lang="en-US" b="1" dirty="0"/>
          </a:p>
        </p:txBody>
      </p:sp>
      <p:sp>
        <p:nvSpPr>
          <p:cNvPr id="7" name="Slide Number Placeholder 6"/>
          <p:cNvSpPr>
            <a:spLocks noGrp="1"/>
          </p:cNvSpPr>
          <p:nvPr>
            <p:ph type="sldNum" sz="quarter" idx="4"/>
          </p:nvPr>
        </p:nvSpPr>
        <p:spPr/>
        <p:txBody>
          <a:bodyPr/>
          <a:lstStyle/>
          <a:p>
            <a:fld id="{7749E63D-D648-FD44-8A88-2CC5333ECCD2}" type="slidenum">
              <a:rPr lang="en-US" smtClean="0"/>
              <a:pPr/>
              <a:t>18</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897538231"/>
              </p:ext>
            </p:extLst>
          </p:nvPr>
        </p:nvGraphicFramePr>
        <p:xfrm>
          <a:off x="533400" y="3173506"/>
          <a:ext cx="6675120" cy="3081528"/>
        </p:xfrm>
        <a:graphic>
          <a:graphicData uri="http://schemas.openxmlformats.org/drawingml/2006/table">
            <a:tbl>
              <a:tblPr>
                <a:tableStyleId>{5C22544A-7EE6-4342-B048-85BDC9FD1C3A}</a:tableStyleId>
              </a:tblPr>
              <a:tblGrid>
                <a:gridCol w="1737360"/>
                <a:gridCol w="1645920"/>
                <a:gridCol w="1097280"/>
                <a:gridCol w="1097280"/>
                <a:gridCol w="109728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5">
                  <a:txBody>
                    <a:bodyPr/>
                    <a:lstStyle/>
                    <a:p>
                      <a:r>
                        <a:rPr lang="en-US" sz="1000" b="1" dirty="0" smtClean="0">
                          <a:solidFill>
                            <a:schemeClr val="bg1"/>
                          </a:solidFill>
                          <a:latin typeface="Arial" panose="020B0604020202020204" pitchFamily="34" charset="0"/>
                          <a:cs typeface="Arial" panose="020B0604020202020204" pitchFamily="34" charset="0"/>
                        </a:rPr>
                        <a:t>DIY</a:t>
                      </a:r>
                      <a:r>
                        <a:rPr lang="en-US" sz="1000" b="1" baseline="0" dirty="0" smtClean="0">
                          <a:solidFill>
                            <a:schemeClr val="bg1"/>
                          </a:solidFill>
                          <a:latin typeface="Arial" panose="020B0604020202020204" pitchFamily="34" charset="0"/>
                          <a:cs typeface="Arial" panose="020B0604020202020204" pitchFamily="34" charset="0"/>
                        </a:rPr>
                        <a:t> ACTIVITIES</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320040">
                <a:tc>
                  <a:txBody>
                    <a:bodyPr/>
                    <a:lstStyle/>
                    <a:p>
                      <a:pPr marL="0" indent="0">
                        <a:lnSpc>
                          <a:spcPct val="95000"/>
                        </a:lnSpc>
                      </a:pPr>
                      <a:r>
                        <a:rPr lang="en-US" sz="1000" b="0" dirty="0" smtClean="0">
                          <a:solidFill>
                            <a:schemeClr val="tx1"/>
                          </a:solidFill>
                          <a:latin typeface="Arial" panose="020B0604020202020204" pitchFamily="34" charset="0"/>
                          <a:cs typeface="Arial" panose="020B0604020202020204" pitchFamily="34" charset="0"/>
                        </a:rPr>
                        <a:t>Built-In Partitions (Walls)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Bolt to structure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84048">
                <a:tc>
                  <a:txBody>
                    <a:bodyPr/>
                    <a:lstStyle/>
                    <a:p>
                      <a:pPr marL="0" indent="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Water Heater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Strap—wrap 1 1/2 times, bolt to studs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84048">
                <a:tc>
                  <a:txBody>
                    <a:bodyPr/>
                    <a:lstStyle/>
                    <a:p>
                      <a:pPr marL="0" indent="0" algn="l" defTabSz="457200" rtl="0" eaLnBrk="1" latinLnBrk="0" hangingPunct="1">
                        <a:lnSpc>
                          <a:spcPct val="95000"/>
                        </a:lnSpc>
                        <a:tabLst/>
                      </a:pPr>
                      <a:r>
                        <a:rPr lang="en-US" sz="1000" b="0" kern="1200" dirty="0" smtClean="0">
                          <a:solidFill>
                            <a:schemeClr val="tx1"/>
                          </a:solidFill>
                          <a:latin typeface="Arial" panose="020B0604020202020204" pitchFamily="34" charset="0"/>
                          <a:ea typeface="+mn-ea"/>
                          <a:cs typeface="Arial" panose="020B0604020202020204" pitchFamily="34" charset="0"/>
                        </a:rPr>
                        <a:t>Windows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Install protective film covering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gridSpan="5">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latin typeface="Arial" panose="020B0604020202020204" pitchFamily="34" charset="0"/>
                          <a:cs typeface="Arial" panose="020B0604020202020204" pitchFamily="34" charset="0"/>
                        </a:rPr>
                        <a:t>POTENTIAL DIY OR REPAIRPERSON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algn="l" defTabSz="457200" rtl="0" eaLnBrk="1" latinLnBrk="0" hangingPunct="1"/>
                      <a:endParaRPr lang="en-US" sz="1000" b="0" kern="1200" dirty="0" smtClean="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indent="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Suspended Light Fixtures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Anchor and brace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Suspended T-Bar Ceilings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Anchor and brace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256032">
                <a:tc gridSpan="5">
                  <a:txBody>
                    <a:bodyPr/>
                    <a:lstStyle/>
                    <a:p>
                      <a:r>
                        <a:rPr lang="en-US" sz="1000" dirty="0" smtClean="0">
                          <a:latin typeface="Arial" panose="020B0604020202020204" pitchFamily="34" charset="0"/>
                          <a:cs typeface="Arial" panose="020B0604020202020204" pitchFamily="34" charset="0"/>
                        </a:rPr>
                        <a:t>Use the Cost Estimation Worksheet to estimate the approximate cost of mitigation.</a:t>
                      </a:r>
                      <a:endParaRPr lang="en-US" sz="1000"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lnSpc>
                          <a:spcPct val="95000"/>
                        </a:lnSpc>
                      </a:pP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
        <p:nvSpPr>
          <p:cNvPr id="10" name="Title 1"/>
          <p:cNvSpPr txBox="1">
            <a:spLocks/>
          </p:cNvSpPr>
          <p:nvPr/>
        </p:nvSpPr>
        <p:spPr>
          <a:xfrm>
            <a:off x="533400" y="1655064"/>
            <a:ext cx="6705600" cy="1354217"/>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smtClean="0">
                <a:solidFill>
                  <a:schemeClr val="tx1"/>
                </a:solidFill>
              </a:rPr>
              <a:t>The activities below include nonstructural earthquake mitigation activities that can be completed with common tools and readily available materials, as well as activities that may require an engineer to evaluate steps provided for mitigation; however, the list below is not all inclusive. For additional guidance on nonstructural risks, please see the </a:t>
            </a:r>
            <a:r>
              <a:rPr lang="en-US" sz="1100" i="1" smtClean="0">
                <a:solidFill>
                  <a:schemeClr val="tx1"/>
                </a:solidFill>
              </a:rPr>
              <a:t>Quick Reference Guide</a:t>
            </a:r>
            <a:r>
              <a:rPr lang="en-US" sz="1100" smtClean="0">
                <a:solidFill>
                  <a:schemeClr val="tx1"/>
                </a:solidFill>
              </a:rPr>
              <a:t>: </a:t>
            </a:r>
            <a:r>
              <a:rPr lang="en-US" sz="1100" smtClean="0">
                <a:solidFill>
                  <a:srgbClr val="44695B"/>
                </a:solidFill>
              </a:rPr>
              <a:t>SYSTEMS</a:t>
            </a:r>
            <a:r>
              <a:rPr lang="en-US" sz="1100" smtClean="0">
                <a:solidFill>
                  <a:schemeClr val="tx1"/>
                </a:solidFill>
              </a:rPr>
              <a:t> in this program.</a:t>
            </a:r>
          </a:p>
          <a:p>
            <a:pPr>
              <a:spcBef>
                <a:spcPts val="0"/>
              </a:spcBef>
              <a:spcAft>
                <a:spcPts val="600"/>
              </a:spcAft>
            </a:pPr>
            <a:r>
              <a:rPr lang="en-US" sz="1100" smtClean="0">
                <a:solidFill>
                  <a:schemeClr val="tx1"/>
                </a:solidFill>
              </a:rPr>
              <a:t>By performing all applicable DIY activities and two potential DIY or repairperson activities or one professional activity, organizations will be eligible for recognition as a QuakeSmart – </a:t>
            </a:r>
            <a:r>
              <a:rPr lang="en-US" sz="1100" smtClean="0">
                <a:solidFill>
                  <a:srgbClr val="44695B"/>
                </a:solidFill>
              </a:rPr>
              <a:t>SYSTEMS </a:t>
            </a:r>
            <a:r>
              <a:rPr lang="en-US" sz="1100" smtClean="0">
                <a:solidFill>
                  <a:schemeClr val="tx1"/>
                </a:solidFill>
              </a:rPr>
              <a:t>Resilient Community Member. </a:t>
            </a:r>
            <a:endParaRPr lang="en-US" sz="1100" dirty="0" smtClean="0">
              <a:solidFill>
                <a:schemeClr val="tx1"/>
              </a:solidFill>
            </a:endParaRPr>
          </a:p>
        </p:txBody>
      </p:sp>
    </p:spTree>
    <p:extLst>
      <p:ext uri="{BB962C8B-B14F-4D97-AF65-F5344CB8AC3E}">
        <p14:creationId xmlns:p14="http://schemas.microsoft.com/office/powerpoint/2010/main" val="3167074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SYSTEMS</a:t>
            </a:r>
            <a:r>
              <a:rPr lang="en-US" dirty="0" smtClean="0"/>
              <a:t> (continued)</a:t>
            </a:r>
            <a:endParaRPr lang="en-US" dirty="0"/>
          </a:p>
        </p:txBody>
      </p:sp>
      <p:sp>
        <p:nvSpPr>
          <p:cNvPr id="7" name="Slide Number Placeholder 6"/>
          <p:cNvSpPr>
            <a:spLocks noGrp="1"/>
          </p:cNvSpPr>
          <p:nvPr>
            <p:ph type="sldNum" sz="quarter" idx="4"/>
          </p:nvPr>
        </p:nvSpPr>
        <p:spPr/>
        <p:txBody>
          <a:bodyPr/>
          <a:lstStyle/>
          <a:p>
            <a:fld id="{7749E63D-D648-FD44-8A88-2CC5333ECCD2}" type="slidenum">
              <a:rPr lang="en-US" smtClean="0"/>
              <a:pPr/>
              <a:t>19</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443117740"/>
              </p:ext>
            </p:extLst>
          </p:nvPr>
        </p:nvGraphicFramePr>
        <p:xfrm>
          <a:off x="533400" y="1655064"/>
          <a:ext cx="6675120" cy="5006340"/>
        </p:xfrm>
        <a:graphic>
          <a:graphicData uri="http://schemas.openxmlformats.org/drawingml/2006/table">
            <a:tbl>
              <a:tblPr>
                <a:tableStyleId>{5C22544A-7EE6-4342-B048-85BDC9FD1C3A}</a:tableStyleId>
              </a:tblPr>
              <a:tblGrid>
                <a:gridCol w="1737360"/>
                <a:gridCol w="1645920"/>
                <a:gridCol w="1097280"/>
                <a:gridCol w="1097280"/>
                <a:gridCol w="109728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5">
                  <a:txBody>
                    <a:bodyPr/>
                    <a:lstStyle/>
                    <a:p>
                      <a:pPr marL="0" algn="l" defTabSz="457200" rtl="0" eaLnBrk="1" latinLnBrk="0" hangingPunct="1"/>
                      <a:r>
                        <a:rPr lang="en-US" sz="1000" b="1" dirty="0" smtClean="0">
                          <a:solidFill>
                            <a:schemeClr val="bg1"/>
                          </a:solidFill>
                          <a:latin typeface="Arial" panose="020B0604020202020204" pitchFamily="34" charset="0"/>
                          <a:cs typeface="Arial" panose="020B0604020202020204" pitchFamily="34" charset="0"/>
                        </a:rPr>
                        <a:t>PROFESSIONAL SERVICES REQUIRED</a:t>
                      </a:r>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84048">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Freestanding Walls </a:t>
                      </a:r>
                      <a:br>
                        <a:rPr lang="en-US" sz="1000" b="0" kern="1200" dirty="0" smtClean="0">
                          <a:solidFill>
                            <a:schemeClr val="tx1"/>
                          </a:solidFill>
                          <a:latin typeface="Arial" panose="020B0604020202020204" pitchFamily="34" charset="0"/>
                          <a:ea typeface="+mn-ea"/>
                          <a:cs typeface="Arial" panose="020B0604020202020204" pitchFamily="34" charset="0"/>
                        </a:rPr>
                      </a:br>
                      <a:r>
                        <a:rPr lang="en-US" sz="1000" b="0" kern="1200" dirty="0" smtClean="0">
                          <a:solidFill>
                            <a:schemeClr val="tx1"/>
                          </a:solidFill>
                          <a:latin typeface="Arial" panose="020B0604020202020204" pitchFamily="34" charset="0"/>
                          <a:ea typeface="+mn-ea"/>
                          <a:cs typeface="Arial" panose="020B0604020202020204" pitchFamily="34" charset="0"/>
                        </a:rPr>
                        <a:t>or Fences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Reinforce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Exterior Signs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Reinforce/bolt to building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Exterior Veneer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Properly anchor/adhere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Roof Parapets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Reinforce, bolt to roof</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Air Compressor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Propane/Fuel Tank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Bolt, secure in place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Suspended Space Heater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 and brace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Automatic Fire Sprinkler Piping and Heads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 and brace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HVAC Equipment </a:t>
                      </a:r>
                      <a:br>
                        <a:rPr lang="en-US" sz="1000" b="0" kern="1200" dirty="0" smtClean="0">
                          <a:solidFill>
                            <a:schemeClr val="tx1"/>
                          </a:solidFill>
                          <a:latin typeface="Arial" panose="020B0604020202020204" pitchFamily="34" charset="0"/>
                          <a:ea typeface="+mn-ea"/>
                          <a:cs typeface="Arial" panose="020B0604020202020204" pitchFamily="34" charset="0"/>
                        </a:rPr>
                      </a:br>
                      <a:r>
                        <a:rPr lang="en-US" sz="1000" b="0" kern="1200" dirty="0" smtClean="0">
                          <a:solidFill>
                            <a:schemeClr val="tx1"/>
                          </a:solidFill>
                          <a:latin typeface="Arial" panose="020B0604020202020204" pitchFamily="34" charset="0"/>
                          <a:ea typeface="+mn-ea"/>
                          <a:cs typeface="Arial" panose="020B0604020202020204" pitchFamily="34" charset="0"/>
                        </a:rPr>
                        <a:t>and Ducts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Piping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Attach and brace, especially between floors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Stairways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Install sliding connections, enclosure materials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256032">
                <a:tc gridSpan="5">
                  <a:txBody>
                    <a:bodyPr/>
                    <a:lstStyle/>
                    <a:p>
                      <a:r>
                        <a:rPr lang="en-US" sz="1000" dirty="0" smtClean="0">
                          <a:latin typeface="Arial" panose="020B0604020202020204" pitchFamily="34" charset="0"/>
                          <a:cs typeface="Arial" panose="020B0604020202020204" pitchFamily="34" charset="0"/>
                        </a:rPr>
                        <a:t>Use the Cost Estimation Worksheet to estimate the approximate cost of mitigation.</a:t>
                      </a:r>
                      <a:endParaRPr lang="en-US" sz="1000"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221108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Program Overview</a:t>
            </a:r>
            <a:endParaRPr lang="en-US" dirty="0"/>
          </a:p>
        </p:txBody>
      </p:sp>
      <p:sp>
        <p:nvSpPr>
          <p:cNvPr id="12" name="Slide Number Placeholder 11"/>
          <p:cNvSpPr>
            <a:spLocks noGrp="1"/>
          </p:cNvSpPr>
          <p:nvPr>
            <p:ph type="sldNum" sz="quarter" idx="4"/>
          </p:nvPr>
        </p:nvSpPr>
        <p:spPr/>
        <p:txBody>
          <a:bodyPr/>
          <a:lstStyle/>
          <a:p>
            <a:fld id="{7749E63D-D648-FD44-8A88-2CC5333ECCD2}" type="slidenum">
              <a:rPr lang="en-US" smtClean="0"/>
              <a:pPr/>
              <a:t>2</a:t>
            </a:fld>
            <a:endParaRPr lang="en-US" dirty="0"/>
          </a:p>
        </p:txBody>
      </p:sp>
      <p:sp>
        <p:nvSpPr>
          <p:cNvPr id="4" name="Subtitle 2"/>
          <p:cNvSpPr txBox="1">
            <a:spLocks/>
          </p:cNvSpPr>
          <p:nvPr/>
        </p:nvSpPr>
        <p:spPr>
          <a:xfrm>
            <a:off x="533400" y="1645920"/>
            <a:ext cx="6705600" cy="4936736"/>
          </a:xfrm>
          <a:prstGeom prst="rect">
            <a:avLst/>
          </a:prstGeom>
        </p:spPr>
        <p:txBody>
          <a:bodyPr vert="horz" lIns="0" tIns="45720" rIns="182880" bIns="45720" numCol="2" spcCol="4572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latin typeface="Arial" panose="020B0604020202020204" pitchFamily="34" charset="0"/>
                <a:cs typeface="Arial" panose="020B0604020202020204" pitchFamily="34" charset="0"/>
              </a:rPr>
              <a:t>Organizations have five options for recognition through the </a:t>
            </a:r>
            <a:r>
              <a:rPr lang="en-US" sz="1100" i="1" dirty="0" err="1">
                <a:latin typeface="Arial" panose="020B0604020202020204" pitchFamily="34" charset="0"/>
                <a:cs typeface="Arial" panose="020B0604020202020204" pitchFamily="34" charset="0"/>
              </a:rPr>
              <a:t>QuakeSmart</a:t>
            </a:r>
            <a:r>
              <a:rPr lang="en-US" sz="1100" i="1" dirty="0">
                <a:latin typeface="Arial" panose="020B0604020202020204" pitchFamily="34" charset="0"/>
                <a:cs typeface="Arial" panose="020B0604020202020204" pitchFamily="34" charset="0"/>
              </a:rPr>
              <a:t> Community Resilience Program</a:t>
            </a:r>
            <a:r>
              <a:rPr lang="en-US" sz="1100" dirty="0">
                <a:latin typeface="Arial" panose="020B0604020202020204" pitchFamily="34" charset="0"/>
                <a:cs typeface="Arial" panose="020B0604020202020204" pitchFamily="34" charset="0"/>
              </a:rPr>
              <a:t>. These levels can be achieved either independently or as a group and include </a:t>
            </a:r>
            <a:r>
              <a:rPr lang="en-US" sz="1100" b="1" dirty="0">
                <a:solidFill>
                  <a:srgbClr val="43695B"/>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b="1" dirty="0">
                <a:solidFill>
                  <a:srgbClr val="43695B"/>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b="1" dirty="0">
                <a:solidFill>
                  <a:srgbClr val="43695B"/>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b="1" dirty="0">
                <a:solidFill>
                  <a:srgbClr val="43695B"/>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b="1" dirty="0">
                <a:solidFill>
                  <a:srgbClr val="43695B"/>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a:t>
            </a:r>
            <a:r>
              <a:rPr lang="en-US" sz="1100" b="1" dirty="0">
                <a:solidFill>
                  <a:srgbClr val="43695B"/>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recognition is achieved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by </a:t>
            </a:r>
            <a:r>
              <a:rPr lang="en-US" sz="1100" dirty="0">
                <a:latin typeface="Arial" panose="020B0604020202020204" pitchFamily="34" charset="0"/>
                <a:cs typeface="Arial" panose="020B0604020202020204" pitchFamily="34" charset="0"/>
              </a:rPr>
              <a:t>completing </a:t>
            </a:r>
            <a:r>
              <a:rPr lang="en-US" sz="1100" b="1" dirty="0">
                <a:solidFill>
                  <a:srgbClr val="43695B"/>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b="1" dirty="0">
                <a:solidFill>
                  <a:srgbClr val="43695B"/>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b="1" dirty="0">
                <a:solidFill>
                  <a:srgbClr val="43695B"/>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and </a:t>
            </a:r>
            <a:r>
              <a:rPr lang="en-US" sz="1100" b="1" dirty="0">
                <a:solidFill>
                  <a:srgbClr val="43695B"/>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levels in addition to the </a:t>
            </a:r>
            <a:r>
              <a:rPr lang="en-US" sz="1100" b="1" dirty="0">
                <a:solidFill>
                  <a:srgbClr val="43695B"/>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requirements.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smtClean="0">
                <a:solidFill>
                  <a:srgbClr val="43695B"/>
                </a:solidFill>
                <a:latin typeface="Arial" panose="020B0604020202020204" pitchFamily="34" charset="0"/>
                <a:cs typeface="Arial" panose="020B0604020202020204" pitchFamily="34" charset="0"/>
              </a:rPr>
              <a:t>STAFF</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planning and preparedness activities for the protection of your staff.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smtClean="0">
                <a:solidFill>
                  <a:srgbClr val="43695B"/>
                </a:solidFill>
                <a:latin typeface="Arial" panose="020B0604020202020204" pitchFamily="34" charset="0"/>
                <a:cs typeface="Arial" panose="020B0604020202020204" pitchFamily="34" charset="0"/>
              </a:rPr>
              <a:t>SPACE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the contents of your workspace such as furniture, computers or equipment, tall shelving, filing cabinets, hanging artwork, and freestanding partitions.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smtClean="0">
                <a:solidFill>
                  <a:srgbClr val="43695B"/>
                </a:solidFill>
                <a:latin typeface="Arial" panose="020B0604020202020204" pitchFamily="34" charset="0"/>
                <a:cs typeface="Arial" panose="020B0604020202020204" pitchFamily="34" charset="0"/>
              </a:rPr>
              <a:t>SYSTEMS</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 utility systems and nonstructural architectural elements, e.g., air compressors, built-in partitions, propane tanks, fuel tanks, suspended ceilings, suspended space heaters, water heaters, windows, and automatic fire sprinkler systems.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smtClean="0">
                <a:solidFill>
                  <a:srgbClr val="43695B"/>
                </a:solidFill>
                <a:latin typeface="Arial" panose="020B0604020202020204" pitchFamily="34" charset="0"/>
                <a:cs typeface="Arial" panose="020B0604020202020204" pitchFamily="34" charset="0"/>
              </a:rPr>
              <a:t>STRUCTURE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architectural and structural elements of the building, especially construction types that may be vulnerable to collapse or failure during an earthquake such as concrete tilt-up, improperly welded steel frame, unreinforced masonry concrete, unreinforced concrete, or unreinforced soft story construction. The </a:t>
            </a:r>
            <a:r>
              <a:rPr lang="en-US" sz="1100" b="1" dirty="0" smtClean="0">
                <a:solidFill>
                  <a:srgbClr val="44695B"/>
                </a:solidFill>
                <a:latin typeface="Arial" panose="020B0604020202020204" pitchFamily="34" charset="0"/>
                <a:cs typeface="Arial" panose="020B0604020202020204" pitchFamily="34" charset="0"/>
              </a:rPr>
              <a:t>STRUCTURE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recognition level also includes the building façade to help identify unreinforced or unanchored brick or exterior architectural elements.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smtClean="0">
                <a:solidFill>
                  <a:srgbClr val="43695B"/>
                </a:solidFill>
                <a:latin typeface="Arial" panose="020B0604020202020204" pitchFamily="34" charset="0"/>
                <a:cs typeface="Arial" panose="020B0604020202020204" pitchFamily="34" charset="0"/>
              </a:rPr>
              <a:t>SERVICE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opportunities for your organization to engage and serve the community following an event.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dirty="0" smtClean="0">
                <a:latin typeface="Arial" panose="020B0604020202020204" pitchFamily="34" charset="0"/>
                <a:cs typeface="Arial" panose="020B0604020202020204" pitchFamily="34" charset="0"/>
              </a:rPr>
              <a:t>It </a:t>
            </a:r>
            <a:r>
              <a:rPr lang="en-US" sz="1100" dirty="0">
                <a:latin typeface="Arial" panose="020B0604020202020204" pitchFamily="34" charset="0"/>
                <a:cs typeface="Arial" panose="020B0604020202020204" pitchFamily="34" charset="0"/>
              </a:rPr>
              <a:t>is important to remember that injury, damage, concurrent damage, cascading disasters like fire following the earthquake, business interruption, or even increased repair or recovery costs can come from failure to prepare or mitigate. As a result, the first step in the </a:t>
            </a:r>
            <a:r>
              <a:rPr lang="en-US" sz="1100" i="1" dirty="0" err="1">
                <a:latin typeface="Arial" panose="020B0604020202020204" pitchFamily="34" charset="0"/>
                <a:cs typeface="Arial" panose="020B0604020202020204" pitchFamily="34" charset="0"/>
              </a:rPr>
              <a:t>QuakeSmart</a:t>
            </a:r>
            <a:r>
              <a:rPr lang="en-US" sz="1100" i="1" dirty="0">
                <a:latin typeface="Arial" panose="020B0604020202020204" pitchFamily="34" charset="0"/>
                <a:cs typeface="Arial" panose="020B0604020202020204" pitchFamily="34" charset="0"/>
              </a:rPr>
              <a:t> Community Resilience Program </a:t>
            </a:r>
            <a:r>
              <a:rPr lang="en-US" sz="1100" dirty="0">
                <a:latin typeface="Arial" panose="020B0604020202020204" pitchFamily="34" charset="0"/>
                <a:cs typeface="Arial" panose="020B0604020202020204" pitchFamily="34" charset="0"/>
              </a:rPr>
              <a:t>is to complete a </a:t>
            </a:r>
            <a:r>
              <a:rPr lang="en-US" sz="1100" i="1" dirty="0" smtClean="0">
                <a:latin typeface="Arial" panose="020B0604020202020204" pitchFamily="34" charset="0"/>
                <a:cs typeface="Arial" panose="020B0604020202020204" pitchFamily="34" charset="0"/>
              </a:rPr>
              <a:t>Back-to-Business </a:t>
            </a:r>
            <a:r>
              <a:rPr lang="en-US" sz="1100" i="1" dirty="0">
                <a:latin typeface="Arial" panose="020B0604020202020204" pitchFamily="34" charset="0"/>
                <a:cs typeface="Arial" panose="020B0604020202020204" pitchFamily="34" charset="0"/>
              </a:rPr>
              <a:t>Self-Assessment </a:t>
            </a:r>
            <a:r>
              <a:rPr lang="en-US" sz="1100" dirty="0">
                <a:latin typeface="Arial" panose="020B0604020202020204" pitchFamily="34" charset="0"/>
                <a:cs typeface="Arial" panose="020B0604020202020204" pitchFamily="34" charset="0"/>
              </a:rPr>
              <a:t>to identify vulnerabilities from any source.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dirty="0" smtClean="0">
                <a:latin typeface="Arial" panose="020B0604020202020204" pitchFamily="34" charset="0"/>
                <a:cs typeface="Arial" panose="020B0604020202020204" pitchFamily="34" charset="0"/>
              </a:rPr>
              <a:t>The </a:t>
            </a:r>
            <a:r>
              <a:rPr lang="en-US" sz="1100" dirty="0">
                <a:latin typeface="Arial" panose="020B0604020202020204" pitchFamily="34" charset="0"/>
                <a:cs typeface="Arial" panose="020B0604020202020204" pitchFamily="34" charset="0"/>
              </a:rPr>
              <a:t>Program is intended to be used along with the </a:t>
            </a:r>
            <a:r>
              <a:rPr lang="en-US" sz="1100" i="1" dirty="0" err="1">
                <a:latin typeface="Arial" panose="020B0604020202020204" pitchFamily="34" charset="0"/>
                <a:cs typeface="Arial" panose="020B0604020202020204" pitchFamily="34" charset="0"/>
              </a:rPr>
              <a:t>QuakeSmart</a:t>
            </a:r>
            <a:r>
              <a:rPr lang="en-US" sz="1100" i="1" dirty="0">
                <a:latin typeface="Arial" panose="020B0604020202020204" pitchFamily="34" charset="0"/>
                <a:cs typeface="Arial" panose="020B0604020202020204" pitchFamily="34" charset="0"/>
              </a:rPr>
              <a:t> Toolkit (FEMA P-811) </a:t>
            </a:r>
            <a:r>
              <a:rPr lang="en-US" sz="1100" dirty="0">
                <a:latin typeface="Arial" panose="020B0604020202020204" pitchFamily="34" charset="0"/>
                <a:cs typeface="Arial" panose="020B0604020202020204" pitchFamily="34" charset="0"/>
              </a:rPr>
              <a:t>as a means to recognize and reward organizations who undertake mitigation to  protect employees, customers, and continuity. Organizations may apply for one or more recognition levels. Follow the steps provided or contact info@flash.org or  (877) 221-7233 to get started today.</a:t>
            </a:r>
          </a:p>
        </p:txBody>
      </p:sp>
      <p:grpSp>
        <p:nvGrpSpPr>
          <p:cNvPr id="9" name="Group 8"/>
          <p:cNvGrpSpPr/>
          <p:nvPr/>
        </p:nvGrpSpPr>
        <p:grpSpPr>
          <a:xfrm>
            <a:off x="2155642" y="7133629"/>
            <a:ext cx="3461116" cy="2091247"/>
            <a:chOff x="1073384" y="6082055"/>
            <a:chExt cx="4786102" cy="2891818"/>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5019" y="6814702"/>
              <a:ext cx="2000048" cy="117883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9440" y="7750988"/>
              <a:ext cx="2000046" cy="1222885"/>
            </a:xfrm>
            <a:prstGeom prst="rect">
              <a:avLst/>
            </a:prstGeom>
          </p:spPr>
        </p:pic>
        <p:pic>
          <p:nvPicPr>
            <p:cNvPr id="5" name="Picture 4" descr="Screen Shot 2015-08-31 at 4.07.16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3384" y="6082055"/>
              <a:ext cx="2000048" cy="1322065"/>
            </a:xfrm>
            <a:prstGeom prst="rect">
              <a:avLst/>
            </a:prstGeom>
          </p:spPr>
        </p:pic>
      </p:grpSp>
    </p:spTree>
    <p:extLst>
      <p:ext uri="{BB962C8B-B14F-4D97-AF65-F5344CB8AC3E}">
        <p14:creationId xmlns:p14="http://schemas.microsoft.com/office/powerpoint/2010/main" val="121832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a:t>
            </a:r>
            <a:endParaRPr lang="en-US" b="1"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07518890"/>
              </p:ext>
            </p:extLst>
          </p:nvPr>
        </p:nvGraphicFramePr>
        <p:xfrm>
          <a:off x="533400" y="2992404"/>
          <a:ext cx="6675120" cy="4568952"/>
        </p:xfrm>
        <a:graphic>
          <a:graphicData uri="http://schemas.openxmlformats.org/drawingml/2006/table">
            <a:tbl>
              <a:tblPr>
                <a:tableStyleId>{5C22544A-7EE6-4342-B048-85BDC9FD1C3A}</a:tableStyleId>
              </a:tblPr>
              <a:tblGrid>
                <a:gridCol w="1737360"/>
                <a:gridCol w="1645920"/>
                <a:gridCol w="1097280"/>
                <a:gridCol w="1097280"/>
                <a:gridCol w="109728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5">
                  <a:txBody>
                    <a:bodyPr/>
                    <a:lstStyle/>
                    <a:p>
                      <a:r>
                        <a:rPr lang="en-US" sz="1000" b="1" dirty="0" smtClean="0">
                          <a:solidFill>
                            <a:schemeClr val="bg1"/>
                          </a:solidFill>
                          <a:latin typeface="Arial" panose="020B0604020202020204" pitchFamily="34" charset="0"/>
                          <a:cs typeface="Arial" panose="020B0604020202020204" pitchFamily="34" charset="0"/>
                        </a:rPr>
                        <a:t>PROFESSIONAL</a:t>
                      </a:r>
                      <a:r>
                        <a:rPr lang="en-US" sz="1000" b="1" baseline="0" dirty="0" smtClean="0">
                          <a:solidFill>
                            <a:schemeClr val="bg1"/>
                          </a:solidFill>
                          <a:latin typeface="Arial" panose="020B0604020202020204" pitchFamily="34" charset="0"/>
                          <a:cs typeface="Arial" panose="020B0604020202020204" pitchFamily="34" charset="0"/>
                        </a:rPr>
                        <a:t> SERVICE REQUIRED</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45720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Concrete Tilt-Up Construction without Anchored Roof System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Anchor</a:t>
                      </a:r>
                      <a:r>
                        <a:rPr lang="en-US" sz="1000" b="0" baseline="0" dirty="0" smtClean="0">
                          <a:solidFill>
                            <a:schemeClr val="tx1"/>
                          </a:solidFill>
                          <a:latin typeface="Arial" panose="020B0604020202020204" pitchFamily="34" charset="0"/>
                          <a:cs typeface="Arial" panose="020B0604020202020204" pitchFamily="34" charset="0"/>
                        </a:rPr>
                        <a:t> roof system to walls</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Cripple Walls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 cripple walls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tabLst/>
                      </a:pPr>
                      <a:r>
                        <a:rPr lang="en-US" sz="1000" b="0" kern="1200" dirty="0" smtClean="0">
                          <a:solidFill>
                            <a:schemeClr val="tx1"/>
                          </a:solidFill>
                          <a:latin typeface="Arial" panose="020B0604020202020204" pitchFamily="34" charset="0"/>
                          <a:ea typeface="+mn-ea"/>
                          <a:cs typeface="Arial" panose="020B0604020202020204" pitchFamily="34" charset="0"/>
                        </a:rPr>
                        <a:t>Unreinforced Concrete Construction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 concrete construction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Masonry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 masonry construction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Soft Story Construction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 soft story construction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or Unanchored Brick Elements in Building or Façade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 or anchor brick elements in building structure or façade</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Walls Not Bolted to Foundation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Bolt walls to foundation</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256032">
                <a:tc gridSpan="5">
                  <a:txBody>
                    <a:bodyPr/>
                    <a:lstStyle/>
                    <a:p>
                      <a:r>
                        <a:rPr lang="en-US" sz="1000" dirty="0" smtClean="0">
                          <a:latin typeface="Arial" panose="020B0604020202020204" pitchFamily="34" charset="0"/>
                          <a:cs typeface="Arial" panose="020B0604020202020204" pitchFamily="34" charset="0"/>
                        </a:rPr>
                        <a:t>Use the Cost Estimation Worksheet to estimate the approximate cost of mitigation.</a:t>
                      </a:r>
                      <a:endParaRPr lang="en-US" sz="1000"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hMerge="1">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r>
            </a:tbl>
          </a:graphicData>
        </a:graphic>
      </p:graphicFrame>
      <p:sp>
        <p:nvSpPr>
          <p:cNvPr id="8"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Assessing structural risk and more complex nonstructural risk requires the services of a structural engineer or other design professional to accurately evaluate and design reasonable mitigation measures; however, the following list is not all inclusive. For additional guidance on structural risks, please see the Quick Reference Guide: </a:t>
            </a:r>
            <a:r>
              <a:rPr lang="en-US" sz="1100" b="1" dirty="0">
                <a:solidFill>
                  <a:srgbClr val="44695B"/>
                </a:solidFill>
              </a:rPr>
              <a:t>STRUCTURE</a:t>
            </a:r>
            <a:r>
              <a:rPr lang="en-US" sz="1100" dirty="0">
                <a:solidFill>
                  <a:schemeClr val="tx1"/>
                </a:solidFill>
              </a:rPr>
              <a:t> in this program. </a:t>
            </a:r>
            <a:endParaRPr lang="en-US" sz="1100" dirty="0" smtClean="0">
              <a:solidFill>
                <a:schemeClr val="tx1"/>
              </a:solidFill>
            </a:endParaRPr>
          </a:p>
          <a:p>
            <a:pPr>
              <a:spcBef>
                <a:spcPts val="0"/>
              </a:spcBef>
              <a:spcAft>
                <a:spcPts val="600"/>
              </a:spcAft>
            </a:pPr>
            <a:r>
              <a:rPr lang="en-US" sz="1100" dirty="0" smtClean="0">
                <a:solidFill>
                  <a:schemeClr val="tx1"/>
                </a:solidFill>
              </a:rPr>
              <a:t>By </a:t>
            </a:r>
            <a:r>
              <a:rPr lang="en-US" sz="1100" dirty="0">
                <a:solidFill>
                  <a:schemeClr val="tx1"/>
                </a:solidFill>
              </a:rPr>
              <a:t>performing one retrofit item at a minimum, organizations will be eligible for recognition as a </a:t>
            </a:r>
            <a:r>
              <a:rPr lang="en-US" sz="1100" dirty="0" err="1">
                <a:solidFill>
                  <a:schemeClr val="tx1"/>
                </a:solidFill>
              </a:rPr>
              <a:t>QuakeSmart</a:t>
            </a:r>
            <a:r>
              <a:rPr lang="en-US" sz="1100" dirty="0">
                <a:solidFill>
                  <a:schemeClr val="tx1"/>
                </a:solidFill>
              </a:rPr>
              <a:t> – </a:t>
            </a:r>
            <a:r>
              <a:rPr lang="en-US" sz="1100" b="1" dirty="0">
                <a:solidFill>
                  <a:srgbClr val="44695B"/>
                </a:solidFill>
              </a:rPr>
              <a:t>STRUCTURE</a:t>
            </a:r>
            <a:r>
              <a:rPr lang="en-US" sz="1100" dirty="0">
                <a:solidFill>
                  <a:schemeClr val="tx1"/>
                </a:solidFill>
              </a:rPr>
              <a:t> Resilient Community Member</a:t>
            </a:r>
            <a:endParaRPr lang="en-US" sz="1100" dirty="0" smtClean="0">
              <a:solidFill>
                <a:schemeClr val="tx1"/>
              </a:solidFill>
            </a:endParaRPr>
          </a:p>
        </p:txBody>
      </p:sp>
    </p:spTree>
    <p:extLst>
      <p:ext uri="{BB962C8B-B14F-4D97-AF65-F5344CB8AC3E}">
        <p14:creationId xmlns:p14="http://schemas.microsoft.com/office/powerpoint/2010/main" val="14984797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SERVICE</a:t>
            </a:r>
            <a:endParaRPr lang="en-US" b="1"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783411764"/>
              </p:ext>
            </p:extLst>
          </p:nvPr>
        </p:nvGraphicFramePr>
        <p:xfrm>
          <a:off x="533400" y="3005203"/>
          <a:ext cx="6675120" cy="1737360"/>
        </p:xfrm>
        <a:graphic>
          <a:graphicData uri="http://schemas.openxmlformats.org/drawingml/2006/table">
            <a:tbl>
              <a:tblPr>
                <a:tableStyleId>{5C22544A-7EE6-4342-B048-85BDC9FD1C3A}</a:tableStyleId>
              </a:tblPr>
              <a:tblGrid>
                <a:gridCol w="2103120"/>
                <a:gridCol w="2011680"/>
                <a:gridCol w="1280160"/>
                <a:gridCol w="128016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POTENTIAL SERVICE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64008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Contact your Local Emergency</a:t>
                      </a:r>
                      <a:r>
                        <a:rPr lang="en-US" sz="1000" b="0" baseline="0" dirty="0" smtClean="0">
                          <a:solidFill>
                            <a:schemeClr val="tx1"/>
                          </a:solidFill>
                          <a:latin typeface="Arial" panose="020B0604020202020204" pitchFamily="34" charset="0"/>
                          <a:cs typeface="Arial" panose="020B0604020202020204" pitchFamily="34" charset="0"/>
                        </a:rPr>
                        <a:t> Management Office</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Identify</a:t>
                      </a:r>
                      <a:r>
                        <a:rPr lang="en-US" sz="1000" b="0" baseline="0" dirty="0" smtClean="0">
                          <a:solidFill>
                            <a:schemeClr val="tx1"/>
                          </a:solidFill>
                          <a:latin typeface="Arial" panose="020B0604020202020204" pitchFamily="34" charset="0"/>
                          <a:cs typeface="Arial" panose="020B0604020202020204" pitchFamily="34" charset="0"/>
                        </a:rPr>
                        <a:t> Ways to Engage and Participate in Your Community</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341554753"/>
              </p:ext>
            </p:extLst>
          </p:nvPr>
        </p:nvGraphicFramePr>
        <p:xfrm>
          <a:off x="533400" y="4964631"/>
          <a:ext cx="6675120" cy="3897086"/>
        </p:xfrm>
        <a:graphic>
          <a:graphicData uri="http://schemas.openxmlformats.org/drawingml/2006/table">
            <a:tbl>
              <a:tblPr>
                <a:tableStyleId>{5C22544A-7EE6-4342-B048-85BDC9FD1C3A}</a:tableStyleId>
              </a:tblPr>
              <a:tblGrid>
                <a:gridCol w="1668780"/>
                <a:gridCol w="1668780"/>
                <a:gridCol w="1668780"/>
                <a:gridCol w="1668780"/>
              </a:tblGrid>
              <a:tr h="1214846">
                <a:tc>
                  <a:txBody>
                    <a:bodyPr/>
                    <a:lstStyle/>
                    <a:p>
                      <a:endParaRPr lang="en-US" sz="1000" b="1" dirty="0">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smtClean="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tr>
              <a:tr h="640080">
                <a:tc>
                  <a:txBody>
                    <a:bodyPr/>
                    <a:lstStyle/>
                    <a:p>
                      <a:pPr marL="0" indent="0" algn="ctr"/>
                      <a:r>
                        <a:rPr lang="en-US" sz="1000" b="0" dirty="0" smtClean="0">
                          <a:solidFill>
                            <a:schemeClr val="tx1"/>
                          </a:solidFill>
                          <a:latin typeface="Arial" panose="020B0604020202020204" pitchFamily="34" charset="0"/>
                          <a:cs typeface="Arial" panose="020B0604020202020204" pitchFamily="34" charset="0"/>
                        </a:rPr>
                        <a:t>If your organization is open after the disaster, you could become a distributor or storage warehouse for Disaster Relief Kits. Providing a place for the supplies to be stored locally allows volunteer organizations to readily distribute them throughout affected areas.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Does your organization have electricity after the disaster? If so, you may want to become a volunteer charging station. Provide a safe, secure place for emergency responders, volunteers, and community members to charge their cell phones or battery powered tools.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smtClean="0">
                          <a:solidFill>
                            <a:schemeClr val="tx1"/>
                          </a:solidFill>
                          <a:latin typeface="Arial" panose="020B0604020202020204" pitchFamily="34" charset="0"/>
                          <a:cs typeface="Arial" panose="020B0604020202020204" pitchFamily="34" charset="0"/>
                        </a:rPr>
                        <a:t>Does your organization</a:t>
                      </a:r>
                      <a:r>
                        <a:rPr lang="en-US" sz="1000" b="0" baseline="0" dirty="0" smtClean="0">
                          <a:solidFill>
                            <a:schemeClr val="tx1"/>
                          </a:solidFill>
                          <a:latin typeface="Arial" panose="020B0604020202020204" pitchFamily="34" charset="0"/>
                          <a:cs typeface="Arial" panose="020B0604020202020204" pitchFamily="34" charset="0"/>
                        </a:rPr>
                        <a:t> have the capability to prepare or serve meals? Providing a sanitary kitchen for emergency responders, volunteers, or community members to prepare or receive meals following a disaster is essential for rebuilding the community</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smtClean="0">
                          <a:solidFill>
                            <a:schemeClr val="tx1"/>
                          </a:solidFill>
                          <a:latin typeface="Arial" panose="020B0604020202020204" pitchFamily="34" charset="0"/>
                          <a:cs typeface="Arial" panose="020B0604020202020204" pitchFamily="34" charset="0"/>
                        </a:rPr>
                        <a:t>Not sure how your organization can directly contribute after the disaster? Volunteer. Contact your Local Emergency Manager and determine where the volunteer opportunities exist in the community. You could prepare meals, sort debris, or even work at a local office of a volunteer organization. For additional ideas, visit National Voluntary Organizations Active in Disaster</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2983" t="48889" r="75420" b="42280"/>
          <a:stretch/>
        </p:blipFill>
        <p:spPr>
          <a:xfrm>
            <a:off x="882692" y="5069692"/>
            <a:ext cx="901337" cy="888274"/>
          </a:xfrm>
          <a:prstGeom prst="rect">
            <a:avLst/>
          </a:prstGeom>
        </p:spPr>
      </p:pic>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30586" t="48889" r="51896" b="42280"/>
          <a:stretch/>
        </p:blipFill>
        <p:spPr>
          <a:xfrm>
            <a:off x="2317263" y="5069692"/>
            <a:ext cx="1361550" cy="888274"/>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0999" t="48889" r="30679" b="42280"/>
          <a:stretch/>
        </p:blipFill>
        <p:spPr>
          <a:xfrm>
            <a:off x="3989755" y="5069692"/>
            <a:ext cx="1424074" cy="888274"/>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71662" t="48889" r="10016" b="42280"/>
          <a:stretch/>
        </p:blipFill>
        <p:spPr>
          <a:xfrm>
            <a:off x="5664604" y="5069692"/>
            <a:ext cx="1424074" cy="888274"/>
          </a:xfrm>
          <a:prstGeom prst="rect">
            <a:avLst/>
          </a:prstGeom>
        </p:spPr>
      </p:pic>
      <p:sp>
        <p:nvSpPr>
          <p:cNvPr id="11"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Can your organization provide service to others following a disaster? If you are interested, use the following contacts  to include a </a:t>
            </a:r>
            <a:r>
              <a:rPr lang="en-US" sz="1100" dirty="0">
                <a:solidFill>
                  <a:srgbClr val="44695B"/>
                </a:solidFill>
              </a:rPr>
              <a:t>SERVICE</a:t>
            </a:r>
            <a:r>
              <a:rPr lang="en-US" sz="1100" dirty="0">
                <a:solidFill>
                  <a:schemeClr val="tx1"/>
                </a:solidFill>
              </a:rPr>
              <a:t> component in your Business Continuity Planning. For additional guidance on the service component, please see the Quick Reference Guide: </a:t>
            </a:r>
            <a:r>
              <a:rPr lang="en-US" sz="1100" dirty="0">
                <a:solidFill>
                  <a:srgbClr val="44695B"/>
                </a:solidFill>
              </a:rPr>
              <a:t>SERVICE</a:t>
            </a:r>
            <a:r>
              <a:rPr lang="en-US" sz="1100" dirty="0">
                <a:solidFill>
                  <a:schemeClr val="tx1"/>
                </a:solidFill>
              </a:rPr>
              <a:t> in this program. </a:t>
            </a:r>
            <a:endParaRPr lang="en-US" sz="1100" dirty="0" smtClean="0">
              <a:solidFill>
                <a:schemeClr val="tx1"/>
              </a:solidFill>
            </a:endParaRPr>
          </a:p>
          <a:p>
            <a:pPr>
              <a:spcBef>
                <a:spcPts val="0"/>
              </a:spcBef>
              <a:spcAft>
                <a:spcPts val="600"/>
              </a:spcAft>
            </a:pPr>
            <a:r>
              <a:rPr lang="en-US" sz="1100" dirty="0" smtClean="0">
                <a:solidFill>
                  <a:schemeClr val="tx1"/>
                </a:solidFill>
              </a:rPr>
              <a:t>By </a:t>
            </a:r>
            <a:r>
              <a:rPr lang="en-US" sz="1100" dirty="0">
                <a:solidFill>
                  <a:schemeClr val="tx1"/>
                </a:solidFill>
              </a:rPr>
              <a:t>performing all applicable preparedness activities in </a:t>
            </a:r>
            <a:r>
              <a:rPr lang="en-US" sz="1100" dirty="0">
                <a:solidFill>
                  <a:srgbClr val="44695B"/>
                </a:solidFill>
              </a:rPr>
              <a:t>STAFF</a:t>
            </a:r>
            <a:r>
              <a:rPr lang="en-US" sz="1100" dirty="0">
                <a:solidFill>
                  <a:schemeClr val="tx1"/>
                </a:solidFill>
              </a:rPr>
              <a:t> and mitigation actions in </a:t>
            </a:r>
            <a:r>
              <a:rPr lang="en-US" sz="1100" dirty="0" smtClean="0">
                <a:solidFill>
                  <a:srgbClr val="44695B"/>
                </a:solidFill>
              </a:rPr>
              <a:t>SPACE</a:t>
            </a:r>
            <a:r>
              <a:rPr lang="en-US" sz="1100" dirty="0" smtClean="0">
                <a:solidFill>
                  <a:schemeClr val="tx1"/>
                </a:solidFill>
              </a:rPr>
              <a:t>,</a:t>
            </a:r>
            <a:r>
              <a:rPr lang="en-US" sz="1100" dirty="0" smtClean="0">
                <a:solidFill>
                  <a:srgbClr val="44695B"/>
                </a:solidFill>
              </a:rPr>
              <a:t> </a:t>
            </a:r>
            <a:r>
              <a:rPr lang="en-US" sz="1100" dirty="0">
                <a:solidFill>
                  <a:srgbClr val="44695B"/>
                </a:solidFill>
              </a:rPr>
              <a:t>SYSTEMS</a:t>
            </a:r>
            <a:r>
              <a:rPr lang="en-US" sz="1100" dirty="0">
                <a:solidFill>
                  <a:schemeClr val="tx1"/>
                </a:solidFill>
              </a:rPr>
              <a:t>, and </a:t>
            </a:r>
            <a:r>
              <a:rPr lang="en-US" sz="1100" dirty="0">
                <a:solidFill>
                  <a:srgbClr val="44695B"/>
                </a:solidFill>
              </a:rPr>
              <a:t>STRUCTURE</a:t>
            </a:r>
            <a:r>
              <a:rPr lang="en-US" sz="1100" dirty="0">
                <a:solidFill>
                  <a:schemeClr val="tx1"/>
                </a:solidFill>
              </a:rPr>
              <a:t>, organizations will be eligible for recognition as a </a:t>
            </a:r>
            <a:r>
              <a:rPr lang="en-US" sz="1100" dirty="0" err="1">
                <a:solidFill>
                  <a:schemeClr val="tx1"/>
                </a:solidFill>
              </a:rPr>
              <a:t>QuakeSmart</a:t>
            </a:r>
            <a:r>
              <a:rPr lang="en-US" sz="1100" dirty="0">
                <a:solidFill>
                  <a:schemeClr val="tx1"/>
                </a:solidFill>
              </a:rPr>
              <a:t> – </a:t>
            </a:r>
            <a:r>
              <a:rPr lang="en-US" sz="1100" dirty="0">
                <a:solidFill>
                  <a:srgbClr val="44695B"/>
                </a:solidFill>
              </a:rPr>
              <a:t>SERVICE</a:t>
            </a:r>
            <a:r>
              <a:rPr lang="en-US" sz="1100" dirty="0">
                <a:solidFill>
                  <a:schemeClr val="tx1"/>
                </a:solidFill>
              </a:rPr>
              <a:t> Resilient Community Member by completing the following actions.</a:t>
            </a:r>
            <a:endParaRPr lang="en-US" sz="1100" dirty="0" smtClean="0">
              <a:solidFill>
                <a:schemeClr val="tx1"/>
              </a:solidFill>
            </a:endParaRPr>
          </a:p>
        </p:txBody>
      </p:sp>
    </p:spTree>
    <p:extLst>
      <p:ext uri="{BB962C8B-B14F-4D97-AF65-F5344CB8AC3E}">
        <p14:creationId xmlns:p14="http://schemas.microsoft.com/office/powerpoint/2010/main" val="32640789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a:t>
            </a:r>
            <a:endParaRPr lang="en-US" dirty="0"/>
          </a:p>
        </p:txBody>
      </p:sp>
    </p:spTree>
    <p:extLst>
      <p:ext uri="{BB962C8B-B14F-4D97-AF65-F5344CB8AC3E}">
        <p14:creationId xmlns:p14="http://schemas.microsoft.com/office/powerpoint/2010/main" val="35271337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a:t>
            </a:r>
            <a:endParaRPr lang="en-US" dirty="0"/>
          </a:p>
        </p:txBody>
      </p:sp>
      <p:sp>
        <p:nvSpPr>
          <p:cNvPr id="4" name="Title 1"/>
          <p:cNvSpPr txBox="1">
            <a:spLocks/>
          </p:cNvSpPr>
          <p:nvPr/>
        </p:nvSpPr>
        <p:spPr>
          <a:xfrm>
            <a:off x="533400" y="1655064"/>
            <a:ext cx="6705600" cy="1600438"/>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228600" indent="-228600">
              <a:spcBef>
                <a:spcPts val="0"/>
              </a:spcBef>
              <a:spcAft>
                <a:spcPts val="600"/>
              </a:spcAft>
              <a:buFont typeface="+mj-lt"/>
              <a:buAutoNum type="arabicPeriod"/>
            </a:pPr>
            <a:r>
              <a:rPr lang="en-US" sz="1100" dirty="0" smtClean="0">
                <a:solidFill>
                  <a:schemeClr val="tx1"/>
                </a:solidFill>
              </a:rPr>
              <a:t>Make </a:t>
            </a:r>
            <a:r>
              <a:rPr lang="en-US" sz="1100" dirty="0">
                <a:solidFill>
                  <a:schemeClr val="tx1"/>
                </a:solidFill>
              </a:rPr>
              <a:t>sure that your Preparedness and Mitigation Project Plan is fully approved by the building owner if you are leasing your building. Always check with your local building official prior to any mitigation activity. You should also ask if your building has a U.S. Resiliency Council Building Rating. </a:t>
            </a:r>
            <a:endParaRPr lang="en-US" sz="1100" dirty="0" smtClean="0">
              <a:solidFill>
                <a:schemeClr val="tx1"/>
              </a:solidFill>
            </a:endParaRPr>
          </a:p>
          <a:p>
            <a:pPr marL="228600" indent="-228600">
              <a:spcBef>
                <a:spcPts val="0"/>
              </a:spcBef>
              <a:spcAft>
                <a:spcPts val="600"/>
              </a:spcAft>
              <a:buFont typeface="+mj-lt"/>
              <a:buAutoNum type="arabicPeriod"/>
            </a:pPr>
            <a:r>
              <a:rPr lang="en-US" sz="1100" dirty="0" smtClean="0">
                <a:solidFill>
                  <a:schemeClr val="tx1"/>
                </a:solidFill>
              </a:rPr>
              <a:t>Perform </a:t>
            </a:r>
            <a:r>
              <a:rPr lang="en-US" sz="1100" dirty="0">
                <a:solidFill>
                  <a:schemeClr val="tx1"/>
                </a:solidFill>
              </a:rPr>
              <a:t>preparedness and mitigation activities as prioritized in the Preparedness and Mitigation Project Plan. Document your actions as instructed in the applications for </a:t>
            </a:r>
            <a:r>
              <a:rPr lang="en-US" sz="1100" dirty="0">
                <a:solidFill>
                  <a:srgbClr val="44695B"/>
                </a:solidFill>
              </a:rPr>
              <a:t>STAFF</a:t>
            </a:r>
            <a:r>
              <a:rPr lang="en-US" sz="1100" dirty="0">
                <a:solidFill>
                  <a:schemeClr val="tx1"/>
                </a:solidFill>
              </a:rPr>
              <a:t>, </a:t>
            </a:r>
            <a:r>
              <a:rPr lang="en-US" sz="1100" dirty="0">
                <a:solidFill>
                  <a:srgbClr val="44695B"/>
                </a:solidFill>
              </a:rPr>
              <a:t>SPACE</a:t>
            </a:r>
            <a:r>
              <a:rPr lang="en-US" sz="1100" dirty="0">
                <a:solidFill>
                  <a:schemeClr val="tx1"/>
                </a:solidFill>
              </a:rPr>
              <a:t>, </a:t>
            </a:r>
            <a:r>
              <a:rPr lang="en-US" sz="1100" dirty="0">
                <a:solidFill>
                  <a:srgbClr val="44695B"/>
                </a:solidFill>
              </a:rPr>
              <a:t>SYSTEMS</a:t>
            </a:r>
            <a:r>
              <a:rPr lang="en-US" sz="1100" dirty="0">
                <a:solidFill>
                  <a:schemeClr val="tx1"/>
                </a:solidFill>
              </a:rPr>
              <a:t>, </a:t>
            </a:r>
            <a:r>
              <a:rPr lang="en-US" sz="1100" dirty="0">
                <a:solidFill>
                  <a:srgbClr val="44695B"/>
                </a:solidFill>
              </a:rPr>
              <a:t>STRUCTURE</a:t>
            </a:r>
            <a:r>
              <a:rPr lang="en-US" sz="1100" dirty="0">
                <a:solidFill>
                  <a:schemeClr val="tx1"/>
                </a:solidFill>
              </a:rPr>
              <a:t>, and </a:t>
            </a:r>
            <a:r>
              <a:rPr lang="en-US" sz="1100" dirty="0">
                <a:solidFill>
                  <a:srgbClr val="44695B"/>
                </a:solidFill>
              </a:rPr>
              <a:t>SERVICE </a:t>
            </a:r>
            <a:r>
              <a:rPr lang="en-US" sz="1100" dirty="0">
                <a:solidFill>
                  <a:schemeClr val="tx1"/>
                </a:solidFill>
              </a:rPr>
              <a:t>with signatures, photographs, receipts, or letters from a manager, engineer, or design professional, where applicable. </a:t>
            </a:r>
            <a:endParaRPr lang="en-US" sz="1100" dirty="0" smtClean="0">
              <a:solidFill>
                <a:schemeClr val="tx1"/>
              </a:solidFill>
            </a:endParaRPr>
          </a:p>
          <a:p>
            <a:pPr marL="228600" indent="-228600">
              <a:spcBef>
                <a:spcPts val="0"/>
              </a:spcBef>
              <a:spcAft>
                <a:spcPts val="600"/>
              </a:spcAft>
              <a:buFont typeface="+mj-lt"/>
              <a:buAutoNum type="arabicPeriod"/>
            </a:pPr>
            <a:r>
              <a:rPr lang="en-US" sz="1100" dirty="0" smtClean="0">
                <a:solidFill>
                  <a:schemeClr val="tx1"/>
                </a:solidFill>
              </a:rPr>
              <a:t>Complete </a:t>
            </a:r>
            <a:r>
              <a:rPr lang="en-US" sz="1100" dirty="0">
                <a:solidFill>
                  <a:schemeClr val="tx1"/>
                </a:solidFill>
              </a:rPr>
              <a:t>the application and submit to be recognized as a </a:t>
            </a:r>
            <a:r>
              <a:rPr lang="en-US" sz="1100" dirty="0" err="1">
                <a:solidFill>
                  <a:schemeClr val="tx1"/>
                </a:solidFill>
              </a:rPr>
              <a:t>QuakeSmart</a:t>
            </a:r>
            <a:r>
              <a:rPr lang="en-US" sz="1100" dirty="0">
                <a:solidFill>
                  <a:schemeClr val="tx1"/>
                </a:solidFill>
              </a:rPr>
              <a:t> Resilient Community Member.</a:t>
            </a:r>
          </a:p>
        </p:txBody>
      </p:sp>
      <p:sp>
        <p:nvSpPr>
          <p:cNvPr id="6" name="Slide Number Placeholder 5"/>
          <p:cNvSpPr>
            <a:spLocks noGrp="1"/>
          </p:cNvSpPr>
          <p:nvPr>
            <p:ph type="sldNum" sz="quarter" idx="4"/>
          </p:nvPr>
        </p:nvSpPr>
        <p:spPr/>
        <p:txBody>
          <a:bodyPr/>
          <a:lstStyle/>
          <a:p>
            <a:fld id="{7749E63D-D648-FD44-8A88-2CC5333ECCD2}" type="slidenum">
              <a:rPr lang="en-US" smtClean="0"/>
              <a:pPr/>
              <a:t>23</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68464" t="59975" r="5229" b="20328"/>
          <a:stretch/>
        </p:blipFill>
        <p:spPr>
          <a:xfrm>
            <a:off x="5262880" y="6536344"/>
            <a:ext cx="1518920" cy="1471750"/>
          </a:xfrm>
          <a:prstGeom prst="rect">
            <a:avLst/>
          </a:prstGeom>
        </p:spPr>
      </p:pic>
    </p:spTree>
    <p:extLst>
      <p:ext uri="{BB962C8B-B14F-4D97-AF65-F5344CB8AC3E}">
        <p14:creationId xmlns:p14="http://schemas.microsoft.com/office/powerpoint/2010/main" val="39436933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533400" y="3271414"/>
            <a:ext cx="6705600" cy="2200602"/>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600"/>
              </a:spcBef>
              <a:spcAft>
                <a:spcPts val="600"/>
              </a:spcAft>
            </a:pPr>
            <a:r>
              <a:rPr lang="en-US" sz="1100" b="1" dirty="0" smtClean="0">
                <a:solidFill>
                  <a:srgbClr val="43695B"/>
                </a:solidFill>
              </a:rPr>
              <a:t>PLEASE COMPLETE:</a:t>
            </a:r>
          </a:p>
          <a:p>
            <a:pPr>
              <a:spcBef>
                <a:spcPts val="600"/>
              </a:spcBef>
              <a:spcAft>
                <a:spcPts val="600"/>
              </a:spcAft>
            </a:pPr>
            <a:r>
              <a:rPr lang="en-US" sz="1100" dirty="0" smtClean="0">
                <a:solidFill>
                  <a:schemeClr val="tx1"/>
                </a:solidFill>
              </a:rPr>
              <a:t>Organization Name:</a:t>
            </a:r>
          </a:p>
          <a:p>
            <a:pPr>
              <a:spcBef>
                <a:spcPts val="600"/>
              </a:spcBef>
              <a:spcAft>
                <a:spcPts val="600"/>
              </a:spcAft>
            </a:pPr>
            <a:r>
              <a:rPr lang="en-US" sz="1100" dirty="0" smtClean="0">
                <a:solidFill>
                  <a:schemeClr val="tx1"/>
                </a:solidFill>
              </a:rPr>
              <a:t>Owner/Manager:</a:t>
            </a:r>
          </a:p>
          <a:p>
            <a:pPr>
              <a:spcBef>
                <a:spcPts val="600"/>
              </a:spcBef>
              <a:spcAft>
                <a:spcPts val="600"/>
              </a:spcAft>
            </a:pPr>
            <a:r>
              <a:rPr lang="en-US" sz="1100" dirty="0" smtClean="0">
                <a:solidFill>
                  <a:schemeClr val="tx1"/>
                </a:solidFill>
              </a:rPr>
              <a:t>Address:</a:t>
            </a:r>
          </a:p>
          <a:p>
            <a:pPr>
              <a:spcBef>
                <a:spcPts val="600"/>
              </a:spcBef>
              <a:spcAft>
                <a:spcPts val="600"/>
              </a:spcAft>
              <a:tabLst>
                <a:tab pos="3709988" algn="l"/>
              </a:tabLst>
            </a:pPr>
            <a:r>
              <a:rPr lang="en-US" sz="1100" dirty="0" smtClean="0">
                <a:solidFill>
                  <a:schemeClr val="tx1"/>
                </a:solidFill>
              </a:rPr>
              <a:t>Phone Number:	Fax:</a:t>
            </a:r>
          </a:p>
          <a:p>
            <a:pPr>
              <a:spcBef>
                <a:spcPts val="600"/>
              </a:spcBef>
              <a:spcAft>
                <a:spcPts val="600"/>
              </a:spcAft>
            </a:pPr>
            <a:r>
              <a:rPr lang="en-US" sz="1100" dirty="0" smtClean="0">
                <a:solidFill>
                  <a:schemeClr val="tx1"/>
                </a:solidFill>
              </a:rPr>
              <a:t>Email:</a:t>
            </a:r>
          </a:p>
          <a:p>
            <a:pPr>
              <a:spcBef>
                <a:spcPts val="600"/>
              </a:spcBef>
              <a:spcAft>
                <a:spcPts val="600"/>
              </a:spcAft>
            </a:pPr>
            <a:r>
              <a:rPr lang="en-US" sz="1100" dirty="0" smtClean="0">
                <a:solidFill>
                  <a:schemeClr val="tx1"/>
                </a:solidFill>
              </a:rPr>
              <a:t>Organization Website URL:</a:t>
            </a:r>
          </a:p>
        </p:txBody>
      </p:sp>
      <p:sp>
        <p:nvSpPr>
          <p:cNvPr id="2" name="Title 1"/>
          <p:cNvSpPr>
            <a:spLocks noGrp="1"/>
          </p:cNvSpPr>
          <p:nvPr>
            <p:ph type="title"/>
          </p:nvPr>
        </p:nvSpPr>
        <p:spPr/>
        <p:txBody>
          <a:bodyPr/>
          <a:lstStyle/>
          <a:p>
            <a:r>
              <a:rPr lang="en-US" smtClean="0"/>
              <a:t>Take Action: QuakeSmart Applications </a:t>
            </a:r>
            <a:endParaRPr lang="en-US" dirty="0"/>
          </a:p>
        </p:txBody>
      </p:sp>
      <p:sp>
        <p:nvSpPr>
          <p:cNvPr id="4" name="Title 1"/>
          <p:cNvSpPr txBox="1">
            <a:spLocks/>
          </p:cNvSpPr>
          <p:nvPr/>
        </p:nvSpPr>
        <p:spPr>
          <a:xfrm>
            <a:off x="533400" y="1655064"/>
            <a:ext cx="6705600" cy="153888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rgbClr val="44695B"/>
                </a:solidFill>
              </a:rPr>
              <a:t>STAFF</a:t>
            </a:r>
            <a:r>
              <a:rPr lang="en-US" b="1" dirty="0">
                <a:solidFill>
                  <a:schemeClr val="tx1"/>
                </a:solidFill>
              </a:rPr>
              <a:t>, </a:t>
            </a:r>
            <a:r>
              <a:rPr lang="en-US" b="1" dirty="0">
                <a:solidFill>
                  <a:srgbClr val="44695B"/>
                </a:solidFill>
              </a:rPr>
              <a:t>SPACE</a:t>
            </a:r>
            <a:r>
              <a:rPr lang="en-US" b="1" dirty="0">
                <a:solidFill>
                  <a:schemeClr val="tx1"/>
                </a:solidFill>
              </a:rPr>
              <a:t>,</a:t>
            </a:r>
            <a:r>
              <a:rPr lang="en-US" b="1" dirty="0">
                <a:solidFill>
                  <a:srgbClr val="44695B"/>
                </a:solidFill>
              </a:rPr>
              <a:t> SYSTEMS</a:t>
            </a:r>
            <a:r>
              <a:rPr lang="en-US" b="1" dirty="0">
                <a:solidFill>
                  <a:schemeClr val="tx1"/>
                </a:solidFill>
              </a:rPr>
              <a:t>, </a:t>
            </a:r>
            <a:r>
              <a:rPr lang="en-US" b="1" dirty="0">
                <a:solidFill>
                  <a:srgbClr val="44695B"/>
                </a:solidFill>
              </a:rPr>
              <a:t>STRUCTURE</a:t>
            </a:r>
            <a:r>
              <a:rPr lang="en-US" b="1" dirty="0">
                <a:solidFill>
                  <a:schemeClr val="tx1"/>
                </a:solidFill>
              </a:rPr>
              <a:t>, </a:t>
            </a:r>
            <a:r>
              <a:rPr lang="en-US" b="1" dirty="0" smtClean="0">
                <a:solidFill>
                  <a:schemeClr val="tx1"/>
                </a:solidFill>
              </a:rPr>
              <a:t>and </a:t>
            </a:r>
            <a:r>
              <a:rPr lang="en-US" b="1" dirty="0" smtClean="0">
                <a:solidFill>
                  <a:srgbClr val="44695B"/>
                </a:solidFill>
              </a:rPr>
              <a:t>SERVICE</a:t>
            </a:r>
            <a:r>
              <a:rPr lang="en-US" b="1" dirty="0" smtClean="0">
                <a:solidFill>
                  <a:schemeClr val="tx1"/>
                </a:solidFill>
              </a:rPr>
              <a:t> Applications </a:t>
            </a:r>
          </a:p>
          <a:p>
            <a:pPr>
              <a:spcBef>
                <a:spcPts val="0"/>
              </a:spcBef>
              <a:spcAft>
                <a:spcPts val="600"/>
              </a:spcAft>
            </a:pPr>
            <a:r>
              <a:rPr lang="en-US" sz="1100" dirty="0" smtClean="0">
                <a:solidFill>
                  <a:schemeClr val="tx1"/>
                </a:solidFill>
              </a:rPr>
              <a:t>Now </a:t>
            </a:r>
            <a:r>
              <a:rPr lang="en-US" sz="1100" dirty="0">
                <a:solidFill>
                  <a:schemeClr val="tx1"/>
                </a:solidFill>
              </a:rPr>
              <a:t>that you have taken the steps to prepare and mitigate your organization to protect customers and employees, you can gain recognition for your accomplishment by completing the application to join the </a:t>
            </a:r>
            <a:r>
              <a:rPr lang="en-US" sz="1100" dirty="0" err="1">
                <a:solidFill>
                  <a:schemeClr val="tx1"/>
                </a:solidFill>
              </a:rPr>
              <a:t>QuakeSmart</a:t>
            </a:r>
            <a:r>
              <a:rPr lang="en-US" sz="1100" dirty="0">
                <a:solidFill>
                  <a:schemeClr val="tx1"/>
                </a:solidFill>
              </a:rPr>
              <a:t> Community. You will receive a </a:t>
            </a:r>
            <a:r>
              <a:rPr lang="en-US" sz="1100" dirty="0" err="1">
                <a:solidFill>
                  <a:schemeClr val="tx1"/>
                </a:solidFill>
              </a:rPr>
              <a:t>QuakeSmart</a:t>
            </a:r>
            <a:r>
              <a:rPr lang="en-US" sz="1100" dirty="0">
                <a:solidFill>
                  <a:schemeClr val="tx1"/>
                </a:solidFill>
              </a:rPr>
              <a:t> Resilient Community Member recognition certificate, window cling, and web badge to let your customers and staff know that you are a </a:t>
            </a:r>
            <a:r>
              <a:rPr lang="en-US" sz="1100" dirty="0" smtClean="0">
                <a:solidFill>
                  <a:schemeClr val="tx1"/>
                </a:solidFill>
              </a:rPr>
              <a:t/>
            </a:r>
            <a:br>
              <a:rPr lang="en-US" sz="1100" dirty="0" smtClean="0">
                <a:solidFill>
                  <a:schemeClr val="tx1"/>
                </a:solidFill>
              </a:rPr>
            </a:br>
            <a:r>
              <a:rPr lang="en-US" sz="1100" dirty="0" err="1" smtClean="0">
                <a:solidFill>
                  <a:schemeClr val="tx1"/>
                </a:solidFill>
              </a:rPr>
              <a:t>QuakeSmart</a:t>
            </a:r>
            <a:r>
              <a:rPr lang="en-US" sz="1100" dirty="0" smtClean="0">
                <a:solidFill>
                  <a:schemeClr val="tx1"/>
                </a:solidFill>
              </a:rPr>
              <a:t> </a:t>
            </a:r>
            <a:r>
              <a:rPr lang="en-US" sz="1100" dirty="0">
                <a:solidFill>
                  <a:schemeClr val="tx1"/>
                </a:solidFill>
              </a:rPr>
              <a:t>organization, and your organization will be added to the list of program participants at www.quakesmartcommunity.org. You will also receive a sample news release that you may use to let </a:t>
            </a:r>
            <a:r>
              <a:rPr lang="en-US" sz="1100" dirty="0" smtClean="0">
                <a:solidFill>
                  <a:schemeClr val="tx1"/>
                </a:solidFill>
              </a:rPr>
              <a:t/>
            </a:r>
            <a:br>
              <a:rPr lang="en-US" sz="1100" dirty="0" smtClean="0">
                <a:solidFill>
                  <a:schemeClr val="tx1"/>
                </a:solidFill>
              </a:rPr>
            </a:br>
            <a:r>
              <a:rPr lang="en-US" sz="1100" dirty="0" smtClean="0">
                <a:solidFill>
                  <a:schemeClr val="tx1"/>
                </a:solidFill>
              </a:rPr>
              <a:t>your </a:t>
            </a:r>
            <a:r>
              <a:rPr lang="en-US" sz="1100" dirty="0">
                <a:solidFill>
                  <a:schemeClr val="tx1"/>
                </a:solidFill>
              </a:rPr>
              <a:t>community know that you have taken action to prepare. </a:t>
            </a:r>
            <a:endParaRPr lang="en-US" sz="1100" dirty="0" smtClean="0">
              <a:solidFill>
                <a:schemeClr val="tx1"/>
              </a:solidFill>
            </a:endParaRPr>
          </a:p>
        </p:txBody>
      </p:sp>
      <p:cxnSp>
        <p:nvCxnSpPr>
          <p:cNvPr id="9" name="Straight Connector 8"/>
          <p:cNvCxnSpPr/>
          <p:nvPr/>
        </p:nvCxnSpPr>
        <p:spPr>
          <a:xfrm>
            <a:off x="1841500" y="3773844"/>
            <a:ext cx="53289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663700" y="4091344"/>
            <a:ext cx="55067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155700" y="4408844"/>
            <a:ext cx="60147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584700" y="4726344"/>
            <a:ext cx="25857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557020" y="4726344"/>
            <a:ext cx="260985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016000" y="5048868"/>
            <a:ext cx="61544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298700" y="5366856"/>
            <a:ext cx="48717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9" name="Slide Number Placeholder 28"/>
          <p:cNvSpPr>
            <a:spLocks noGrp="1"/>
          </p:cNvSpPr>
          <p:nvPr>
            <p:ph type="sldNum" sz="quarter" idx="4"/>
          </p:nvPr>
        </p:nvSpPr>
        <p:spPr/>
        <p:txBody>
          <a:bodyPr/>
          <a:lstStyle/>
          <a:p>
            <a:fld id="{7749E63D-D648-FD44-8A88-2CC5333ECCD2}" type="slidenum">
              <a:rPr lang="en-US" smtClean="0"/>
              <a:pPr/>
              <a:t>24</a:t>
            </a:fld>
            <a:endParaRPr lang="en-US" dirty="0"/>
          </a:p>
        </p:txBody>
      </p:sp>
      <p:graphicFrame>
        <p:nvGraphicFramePr>
          <p:cNvPr id="24" name="Table 23"/>
          <p:cNvGraphicFramePr>
            <a:graphicFrameLocks noGrp="1"/>
          </p:cNvGraphicFramePr>
          <p:nvPr>
            <p:extLst>
              <p:ext uri="{D42A27DB-BD31-4B8C-83A1-F6EECF244321}">
                <p14:modId xmlns:p14="http://schemas.microsoft.com/office/powerpoint/2010/main" val="1184219435"/>
              </p:ext>
            </p:extLst>
          </p:nvPr>
        </p:nvGraphicFramePr>
        <p:xfrm>
          <a:off x="533400" y="5748693"/>
          <a:ext cx="6675120" cy="2209800"/>
        </p:xfrm>
        <a:graphic>
          <a:graphicData uri="http://schemas.openxmlformats.org/drawingml/2006/table">
            <a:tbl>
              <a:tblPr>
                <a:tableStyleId>{5C22544A-7EE6-4342-B048-85BDC9FD1C3A}</a:tableStyleId>
              </a:tblPr>
              <a:tblGrid>
                <a:gridCol w="2196737"/>
                <a:gridCol w="4478383"/>
              </a:tblGrid>
              <a:tr h="320040">
                <a:tc gridSpan="2">
                  <a:txBody>
                    <a:bodyPr/>
                    <a:lstStyle/>
                    <a:p>
                      <a:r>
                        <a:rPr lang="en-US" sz="1000" b="1" i="0" dirty="0" err="1" smtClean="0">
                          <a:solidFill>
                            <a:schemeClr val="bg1"/>
                          </a:solidFill>
                          <a:latin typeface="Arial" panose="020B0604020202020204" pitchFamily="34" charset="0"/>
                          <a:ea typeface="Arial" charset="0"/>
                          <a:cs typeface="Arial" panose="020B0604020202020204" pitchFamily="34" charset="0"/>
                        </a:rPr>
                        <a:t>QuakeSmart</a:t>
                      </a:r>
                      <a:r>
                        <a:rPr lang="en-US" sz="1000" b="1" i="0" dirty="0" smtClean="0">
                          <a:solidFill>
                            <a:schemeClr val="bg1"/>
                          </a:solidFill>
                          <a:latin typeface="Arial" panose="020B0604020202020204" pitchFamily="34" charset="0"/>
                          <a:ea typeface="Arial" charset="0"/>
                          <a:cs typeface="Arial" panose="020B0604020202020204" pitchFamily="34" charset="0"/>
                        </a:rPr>
                        <a:t> Designation Level (Please indicate each level you are applying for):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smtClean="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QuakeSmart</a:t>
                      </a: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000" b="1"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rPr>
                        <a:t>STAFF</a:t>
                      </a: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Steps 1</a:t>
                      </a:r>
                      <a:r>
                        <a:rPr lang="en-US" sz="1000" b="0" i="1" dirty="0" smtClean="0">
                          <a:solidFill>
                            <a:schemeClr val="tx1"/>
                          </a:solidFill>
                          <a:latin typeface="Arial" panose="020B0604020202020204" pitchFamily="34" charset="0"/>
                          <a:cs typeface="Arial" panose="020B0604020202020204" pitchFamily="34" charset="0"/>
                        </a:rPr>
                        <a:t> - </a:t>
                      </a:r>
                      <a:r>
                        <a:rPr lang="en-US" sz="1000" b="0" kern="1200" dirty="0" smtClean="0">
                          <a:solidFill>
                            <a:schemeClr val="dk1"/>
                          </a:solidFill>
                          <a:latin typeface="Arial" panose="020B0604020202020204" pitchFamily="34" charset="0"/>
                          <a:ea typeface="+mn-ea"/>
                          <a:cs typeface="Arial" panose="020B0604020202020204" pitchFamily="34" charset="0"/>
                        </a:rPr>
                        <a:t>5 </a:t>
                      </a:r>
                      <a:r>
                        <a:rPr lang="en-US" sz="1000" b="0" kern="1200" dirty="0" smtClean="0">
                          <a:solidFill>
                            <a:srgbClr val="44695B"/>
                          </a:solidFill>
                          <a:latin typeface="Arial" panose="020B0604020202020204" pitchFamily="34" charset="0"/>
                          <a:ea typeface="+mn-ea"/>
                          <a:cs typeface="Arial" panose="020B0604020202020204" pitchFamily="34" charset="0"/>
                        </a:rPr>
                        <a:t>STAFF</a:t>
                      </a:r>
                      <a:r>
                        <a:rPr lang="en-US" sz="1000" b="0" kern="1200" dirty="0" smtClean="0">
                          <a:solidFill>
                            <a:schemeClr val="dk1"/>
                          </a:solidFill>
                          <a:latin typeface="Arial" panose="020B0604020202020204" pitchFamily="34" charset="0"/>
                          <a:ea typeface="+mn-ea"/>
                          <a:cs typeface="Arial" panose="020B0604020202020204" pitchFamily="34" charset="0"/>
                        </a:rPr>
                        <a:t> preparedness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QuakeSmart</a:t>
                      </a: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000" b="1"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rPr>
                        <a:t>SPACE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smtClean="0">
                          <a:solidFill>
                            <a:srgbClr val="44695B"/>
                          </a:solidFill>
                          <a:latin typeface="Arial" panose="020B0604020202020204" pitchFamily="34" charset="0"/>
                          <a:ea typeface="+mn-ea"/>
                          <a:cs typeface="Arial" panose="020B0604020202020204" pitchFamily="34" charset="0"/>
                        </a:rPr>
                        <a:t>SPACE</a:t>
                      </a:r>
                      <a:r>
                        <a:rPr lang="en-US" sz="1000" b="0" kern="1200" dirty="0" smtClean="0">
                          <a:solidFill>
                            <a:schemeClr val="dk1"/>
                          </a:solidFill>
                          <a:latin typeface="Arial" panose="020B0604020202020204" pitchFamily="34" charset="0"/>
                          <a:ea typeface="+mn-ea"/>
                          <a:cs typeface="Arial" panose="020B0604020202020204" pitchFamily="34" charset="0"/>
                        </a:rPr>
                        <a:t> mitigation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QuakeSmart</a:t>
                      </a: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000" b="1"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rPr>
                        <a:t>SYSTEMS</a:t>
                      </a:r>
                      <a:endParaRPr kumimoji="0" lang="en-US" sz="1000" b="0"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smtClean="0">
                          <a:solidFill>
                            <a:srgbClr val="44695B"/>
                          </a:solidFill>
                          <a:latin typeface="Arial" panose="020B0604020202020204" pitchFamily="34" charset="0"/>
                          <a:ea typeface="+mn-ea"/>
                          <a:cs typeface="Arial" panose="020B0604020202020204" pitchFamily="34" charset="0"/>
                        </a:rPr>
                        <a:t>SYSTEMS</a:t>
                      </a:r>
                      <a:r>
                        <a:rPr lang="en-US" sz="1000" b="0" kern="1200" dirty="0" smtClean="0">
                          <a:solidFill>
                            <a:schemeClr val="dk1"/>
                          </a:solidFill>
                          <a:latin typeface="Arial" panose="020B0604020202020204" pitchFamily="34" charset="0"/>
                          <a:ea typeface="+mn-ea"/>
                          <a:cs typeface="Arial" panose="020B0604020202020204" pitchFamily="34" charset="0"/>
                        </a:rPr>
                        <a:t> DIY activities and two potential DIY or repairperson activities or one professional activity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QuakeSmart</a:t>
                      </a: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000" b="1"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rPr>
                        <a:t>STRUCTURE</a:t>
                      </a:r>
                      <a:endParaRPr kumimoji="0" lang="en-US" sz="1000" b="0"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one of the applicable </a:t>
                      </a:r>
                      <a:r>
                        <a:rPr lang="en-US" sz="1000" b="0" kern="1200" dirty="0" smtClean="0">
                          <a:solidFill>
                            <a:srgbClr val="44695B"/>
                          </a:solidFill>
                          <a:latin typeface="Arial" panose="020B0604020202020204" pitchFamily="34" charset="0"/>
                          <a:ea typeface="+mn-ea"/>
                          <a:cs typeface="Arial" panose="020B0604020202020204" pitchFamily="34" charset="0"/>
                        </a:rPr>
                        <a:t>STRUCTURE</a:t>
                      </a:r>
                      <a:r>
                        <a:rPr lang="en-US" sz="1000" b="0" kern="1200" dirty="0" smtClean="0">
                          <a:solidFill>
                            <a:schemeClr val="dk1"/>
                          </a:solidFill>
                          <a:latin typeface="Arial" panose="020B0604020202020204" pitchFamily="34" charset="0"/>
                          <a:ea typeface="+mn-ea"/>
                          <a:cs typeface="Arial" panose="020B0604020202020204" pitchFamily="34" charset="0"/>
                        </a:rPr>
                        <a:t>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QuakeSmart</a:t>
                      </a: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000" b="1"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rPr>
                        <a:t>SERVICE</a:t>
                      </a:r>
                      <a:endParaRPr kumimoji="0" lang="en-US" sz="1000" b="0" i="0" u="none" strike="noStrike" kern="1200" cap="none" spc="0" normalizeH="0" baseline="0" noProof="0" dirty="0" smtClean="0">
                        <a:ln>
                          <a:noFill/>
                        </a:ln>
                        <a:solidFill>
                          <a:srgbClr val="44695B"/>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smtClean="0">
                          <a:solidFill>
                            <a:srgbClr val="44695B"/>
                          </a:solidFill>
                          <a:latin typeface="Arial" panose="020B0604020202020204" pitchFamily="34" charset="0"/>
                          <a:ea typeface="+mn-ea"/>
                          <a:cs typeface="Arial" panose="020B0604020202020204" pitchFamily="34" charset="0"/>
                        </a:rPr>
                        <a:t>SERVICE</a:t>
                      </a:r>
                      <a:r>
                        <a:rPr lang="en-US" sz="1000" b="0" kern="1200" dirty="0" smtClean="0">
                          <a:solidFill>
                            <a:schemeClr val="dk1"/>
                          </a:solidFill>
                          <a:latin typeface="Arial" panose="020B0604020202020204" pitchFamily="34" charset="0"/>
                          <a:ea typeface="+mn-ea"/>
                          <a:cs typeface="Arial" panose="020B0604020202020204" pitchFamily="34" charset="0"/>
                        </a:rPr>
                        <a:t> activities and </a:t>
                      </a:r>
                      <a:r>
                        <a:rPr lang="en-US" sz="1000" b="0" kern="1200" dirty="0" smtClean="0">
                          <a:solidFill>
                            <a:srgbClr val="44695B"/>
                          </a:solidFill>
                          <a:latin typeface="Arial" panose="020B0604020202020204" pitchFamily="34" charset="0"/>
                          <a:ea typeface="+mn-ea"/>
                          <a:cs typeface="Arial" panose="020B0604020202020204" pitchFamily="34" charset="0"/>
                        </a:rPr>
                        <a:t>STAFF</a:t>
                      </a:r>
                      <a:r>
                        <a:rPr lang="en-US" sz="1000" b="0" kern="1200" dirty="0" smtClean="0">
                          <a:solidFill>
                            <a:schemeClr val="dk1"/>
                          </a:solidFill>
                          <a:latin typeface="Arial" panose="020B0604020202020204" pitchFamily="34" charset="0"/>
                          <a:ea typeface="+mn-ea"/>
                          <a:cs typeface="Arial" panose="020B0604020202020204" pitchFamily="34" charset="0"/>
                        </a:rPr>
                        <a:t>, </a:t>
                      </a:r>
                      <a:r>
                        <a:rPr lang="en-US" sz="1000" b="0" kern="1200" dirty="0" smtClean="0">
                          <a:solidFill>
                            <a:srgbClr val="44695B"/>
                          </a:solidFill>
                          <a:latin typeface="Arial" panose="020B0604020202020204" pitchFamily="34" charset="0"/>
                          <a:ea typeface="+mn-ea"/>
                          <a:cs typeface="Arial" panose="020B0604020202020204" pitchFamily="34" charset="0"/>
                        </a:rPr>
                        <a:t>SPACE</a:t>
                      </a:r>
                      <a:r>
                        <a:rPr lang="en-US" sz="1000" b="0" kern="1200" dirty="0" smtClean="0">
                          <a:solidFill>
                            <a:schemeClr val="dk1"/>
                          </a:solidFill>
                          <a:latin typeface="Arial" panose="020B0604020202020204" pitchFamily="34" charset="0"/>
                          <a:ea typeface="+mn-ea"/>
                          <a:cs typeface="Arial" panose="020B0604020202020204" pitchFamily="34" charset="0"/>
                        </a:rPr>
                        <a:t>, </a:t>
                      </a:r>
                      <a:r>
                        <a:rPr lang="en-US" sz="1000" b="0" kern="1200" dirty="0" smtClean="0">
                          <a:solidFill>
                            <a:srgbClr val="44695B"/>
                          </a:solidFill>
                          <a:latin typeface="Arial" panose="020B0604020202020204" pitchFamily="34" charset="0"/>
                          <a:ea typeface="+mn-ea"/>
                          <a:cs typeface="Arial" panose="020B0604020202020204" pitchFamily="34" charset="0"/>
                        </a:rPr>
                        <a:t>SYSTEMS</a:t>
                      </a:r>
                      <a:r>
                        <a:rPr lang="en-US" sz="1000" b="0" kern="1200" dirty="0" smtClean="0">
                          <a:solidFill>
                            <a:schemeClr val="dk1"/>
                          </a:solidFill>
                          <a:latin typeface="Arial" panose="020B0604020202020204" pitchFamily="34" charset="0"/>
                          <a:ea typeface="+mn-ea"/>
                          <a:cs typeface="Arial" panose="020B0604020202020204" pitchFamily="34" charset="0"/>
                        </a:rPr>
                        <a:t>, and </a:t>
                      </a:r>
                      <a:r>
                        <a:rPr lang="en-US" sz="1000" b="0" kern="1200" dirty="0" smtClean="0">
                          <a:solidFill>
                            <a:srgbClr val="44695B"/>
                          </a:solidFill>
                          <a:latin typeface="Arial" panose="020B0604020202020204" pitchFamily="34" charset="0"/>
                          <a:ea typeface="+mn-ea"/>
                          <a:cs typeface="Arial" panose="020B0604020202020204" pitchFamily="34" charset="0"/>
                        </a:rPr>
                        <a:t>STRUCTURE</a:t>
                      </a:r>
                      <a:r>
                        <a:rPr lang="en-US" sz="1000" b="0" kern="1200" dirty="0" smtClean="0">
                          <a:solidFill>
                            <a:schemeClr val="dk1"/>
                          </a:solidFill>
                          <a:latin typeface="Arial" panose="020B0604020202020204" pitchFamily="34" charset="0"/>
                          <a:ea typeface="+mn-ea"/>
                          <a:cs typeface="Arial" panose="020B0604020202020204" pitchFamily="34" charset="0"/>
                        </a:rPr>
                        <a:t>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
        <p:nvSpPr>
          <p:cNvPr id="25" name="TextBox 24"/>
          <p:cNvSpPr txBox="1"/>
          <p:nvPr/>
        </p:nvSpPr>
        <p:spPr>
          <a:xfrm>
            <a:off x="535669" y="7972104"/>
            <a:ext cx="6032771"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Provide documentation of preparedness actions and mitigation performed on the following pages.</a:t>
            </a:r>
          </a:p>
        </p:txBody>
      </p:sp>
    </p:spTree>
    <p:extLst>
      <p:ext uri="{BB962C8B-B14F-4D97-AF65-F5344CB8AC3E}">
        <p14:creationId xmlns:p14="http://schemas.microsoft.com/office/powerpoint/2010/main" val="3100683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a:t>
            </a:r>
            <a:r>
              <a:rPr lang="en-US" dirty="0" err="1" smtClean="0"/>
              <a:t>QuakeSmart</a:t>
            </a:r>
            <a:r>
              <a:rPr lang="en-US" dirty="0" smtClean="0"/>
              <a:t> Staff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25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141169575"/>
              </p:ext>
            </p:extLst>
          </p:nvPr>
        </p:nvGraphicFramePr>
        <p:xfrm>
          <a:off x="533400" y="1655064"/>
          <a:ext cx="6675120" cy="5689600"/>
        </p:xfrm>
        <a:graphic>
          <a:graphicData uri="http://schemas.openxmlformats.org/drawingml/2006/table">
            <a:tbl>
              <a:tblPr>
                <a:tableStyleId>{5C22544A-7EE6-4342-B048-85BDC9FD1C3A}</a:tableStyleId>
              </a:tblPr>
              <a:tblGrid>
                <a:gridCol w="2834640"/>
                <a:gridCol w="1280160"/>
                <a:gridCol w="1280160"/>
                <a:gridCol w="128016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PREPAREDNESS ACTIONS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INITIALS</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Developed Business Continuity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and Crisis Communications Plan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a:t>
                      </a:r>
                      <a:r>
                        <a:rPr lang="en-US" sz="1000" b="0" baseline="0" dirty="0" smtClean="0">
                          <a:solidFill>
                            <a:schemeClr val="tx1"/>
                          </a:solidFill>
                          <a:latin typeface="Arial" panose="020B0604020202020204" pitchFamily="34" charset="0"/>
                          <a:cs typeface="Arial" panose="020B0604020202020204" pitchFamily="34" charset="0"/>
                        </a:rPr>
                        <a:t> to 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Conducted an Employee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smtClean="0">
                          <a:solidFill>
                            <a:schemeClr val="tx1"/>
                          </a:solidFill>
                          <a:latin typeface="Arial" panose="020B0604020202020204" pitchFamily="34" charset="0"/>
                          <a:cs typeface="Arial" panose="020B0604020202020204" pitchFamily="34" charset="0"/>
                        </a:rPr>
                        <a:t>Must be completed</a:t>
                      </a:r>
                      <a:r>
                        <a:rPr lang="en-US" sz="1000" b="0" baseline="0" smtClean="0">
                          <a:solidFill>
                            <a:schemeClr val="tx1"/>
                          </a:solidFill>
                          <a:latin typeface="Arial" panose="020B0604020202020204" pitchFamily="34" charset="0"/>
                          <a:cs typeface="Arial" panose="020B0604020202020204" pitchFamily="34" charset="0"/>
                        </a:rPr>
                        <a:t> to 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tabLst/>
                      </a:pPr>
                      <a:r>
                        <a:rPr lang="en-US" sz="1000" b="0" dirty="0" smtClean="0">
                          <a:solidFill>
                            <a:schemeClr val="tx1"/>
                          </a:solidFill>
                          <a:latin typeface="Arial" panose="020B0604020202020204" pitchFamily="34" charset="0"/>
                          <a:cs typeface="Arial" panose="020B0604020202020204" pitchFamily="34" charset="0"/>
                        </a:rPr>
                        <a:t>Developed an Employee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Training Program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smtClean="0">
                          <a:solidFill>
                            <a:schemeClr val="tx1"/>
                          </a:solidFill>
                          <a:latin typeface="Arial" panose="020B0604020202020204" pitchFamily="34" charset="0"/>
                          <a:cs typeface="Arial" panose="020B0604020202020204" pitchFamily="34" charset="0"/>
                        </a:rPr>
                        <a:t>Must be completed</a:t>
                      </a:r>
                      <a:r>
                        <a:rPr lang="en-US" sz="1000" b="0" baseline="0" smtClean="0">
                          <a:solidFill>
                            <a:schemeClr val="tx1"/>
                          </a:solidFill>
                          <a:latin typeface="Arial" panose="020B0604020202020204" pitchFamily="34" charset="0"/>
                          <a:cs typeface="Arial" panose="020B0604020202020204" pitchFamily="34" charset="0"/>
                        </a:rPr>
                        <a:t> to 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Conducted an Employee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Training Session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smtClean="0">
                          <a:solidFill>
                            <a:schemeClr val="tx1"/>
                          </a:solidFill>
                          <a:latin typeface="Arial" panose="020B0604020202020204" pitchFamily="34" charset="0"/>
                          <a:cs typeface="Arial" panose="020B0604020202020204" pitchFamily="34" charset="0"/>
                        </a:rPr>
                        <a:t>Must be completed</a:t>
                      </a:r>
                      <a:r>
                        <a:rPr lang="en-US" sz="1000" b="0" baseline="0" smtClean="0">
                          <a:solidFill>
                            <a:schemeClr val="tx1"/>
                          </a:solidFill>
                          <a:latin typeface="Arial" panose="020B0604020202020204" pitchFamily="34" charset="0"/>
                          <a:cs typeface="Arial" panose="020B0604020202020204" pitchFamily="34" charset="0"/>
                        </a:rPr>
                        <a:t> to 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Registered for the Great </a:t>
                      </a:r>
                      <a:r>
                        <a:rPr lang="en-US" sz="1000" b="0" dirty="0" err="1" smtClean="0">
                          <a:solidFill>
                            <a:schemeClr val="tx1"/>
                          </a:solidFill>
                          <a:latin typeface="Arial" panose="020B0604020202020204" pitchFamily="34" charset="0"/>
                          <a:cs typeface="Arial" panose="020B0604020202020204" pitchFamily="34" charset="0"/>
                        </a:rPr>
                        <a:t>ShakeOut</a:t>
                      </a:r>
                      <a:r>
                        <a:rPr lang="en-US" sz="1000" b="0" dirty="0" smtClean="0">
                          <a:solidFill>
                            <a:schemeClr val="tx1"/>
                          </a:solidFill>
                          <a:latin typeface="Arial" panose="020B0604020202020204" pitchFamily="34" charset="0"/>
                          <a:cs typeface="Arial" panose="020B0604020202020204" pitchFamily="34" charset="0"/>
                        </a:rPr>
                        <a:t>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and Conducted an Earthquake Drill</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a:t>
                      </a:r>
                      <a:r>
                        <a:rPr lang="en-US" sz="1000" b="0" baseline="0" dirty="0" smtClean="0">
                          <a:solidFill>
                            <a:schemeClr val="tx1"/>
                          </a:solidFill>
                          <a:latin typeface="Arial" panose="020B0604020202020204" pitchFamily="34" charset="0"/>
                          <a:cs typeface="Arial" panose="020B0604020202020204" pitchFamily="34" charset="0"/>
                        </a:rPr>
                        <a:t> to 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Built an Emergency Supply Kit</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73152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Purchased a NOAA Weather Radio for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Monitoring During an Event/Downloaded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 Mobile Alerting App</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Reviewed Insurance Coverage/</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Created Inventory</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
        <p:nvSpPr>
          <p:cNvPr id="9" name="Oval 8"/>
          <p:cNvSpPr/>
          <p:nvPr/>
        </p:nvSpPr>
        <p:spPr>
          <a:xfrm>
            <a:off x="641045" y="2192168"/>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1</a:t>
            </a:r>
            <a:endParaRPr lang="en-US" b="1" dirty="0">
              <a:solidFill>
                <a:schemeClr val="bg1"/>
              </a:solidFill>
              <a:latin typeface="Arial" panose="020B0604020202020204" pitchFamily="34" charset="0"/>
              <a:cs typeface="Arial" panose="020B0604020202020204" pitchFamily="34" charset="0"/>
            </a:endParaRPr>
          </a:p>
        </p:txBody>
      </p:sp>
      <p:sp>
        <p:nvSpPr>
          <p:cNvPr id="10" name="Oval 9"/>
          <p:cNvSpPr/>
          <p:nvPr/>
        </p:nvSpPr>
        <p:spPr>
          <a:xfrm>
            <a:off x="641045" y="2831824"/>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2</a:t>
            </a:r>
            <a:endParaRPr lang="en-US" b="1" dirty="0">
              <a:solidFill>
                <a:schemeClr val="bg1"/>
              </a:solidFill>
              <a:latin typeface="Arial" panose="020B0604020202020204" pitchFamily="34" charset="0"/>
              <a:cs typeface="Arial" panose="020B0604020202020204" pitchFamily="34" charset="0"/>
            </a:endParaRPr>
          </a:p>
        </p:txBody>
      </p:sp>
      <p:sp>
        <p:nvSpPr>
          <p:cNvPr id="11" name="Oval 10"/>
          <p:cNvSpPr/>
          <p:nvPr/>
        </p:nvSpPr>
        <p:spPr>
          <a:xfrm>
            <a:off x="641045" y="3471480"/>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3</a:t>
            </a:r>
            <a:endParaRPr lang="en-US" b="1" dirty="0">
              <a:solidFill>
                <a:schemeClr val="bg1"/>
              </a:solidFill>
              <a:latin typeface="Arial" panose="020B0604020202020204" pitchFamily="34" charset="0"/>
              <a:cs typeface="Arial" panose="020B0604020202020204" pitchFamily="34" charset="0"/>
            </a:endParaRPr>
          </a:p>
        </p:txBody>
      </p:sp>
      <p:sp>
        <p:nvSpPr>
          <p:cNvPr id="12" name="Oval 11"/>
          <p:cNvSpPr/>
          <p:nvPr/>
        </p:nvSpPr>
        <p:spPr>
          <a:xfrm>
            <a:off x="641045" y="4111136"/>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4</a:t>
            </a:r>
            <a:endParaRPr lang="en-US" b="1" dirty="0">
              <a:solidFill>
                <a:schemeClr val="bg1"/>
              </a:solidFill>
              <a:latin typeface="Arial" panose="020B0604020202020204" pitchFamily="34" charset="0"/>
              <a:cs typeface="Arial" panose="020B0604020202020204" pitchFamily="34" charset="0"/>
            </a:endParaRPr>
          </a:p>
        </p:txBody>
      </p:sp>
      <p:sp>
        <p:nvSpPr>
          <p:cNvPr id="13" name="Oval 12"/>
          <p:cNvSpPr/>
          <p:nvPr/>
        </p:nvSpPr>
        <p:spPr>
          <a:xfrm>
            <a:off x="641045" y="4750792"/>
            <a:ext cx="457200" cy="457200"/>
          </a:xfrm>
          <a:prstGeom prst="ellipse">
            <a:avLst/>
          </a:prstGeom>
          <a:solidFill>
            <a:srgbClr val="344553"/>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5</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54739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a:t>
            </a:r>
            <a:r>
              <a:rPr lang="en-US" dirty="0" err="1" smtClean="0"/>
              <a:t>QuakeSmart</a:t>
            </a:r>
            <a:r>
              <a:rPr lang="en-US" dirty="0" smtClean="0"/>
              <a:t> Space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26</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338955847"/>
              </p:ext>
            </p:extLst>
          </p:nvPr>
        </p:nvGraphicFramePr>
        <p:xfrm>
          <a:off x="533400" y="1658178"/>
          <a:ext cx="6675120" cy="7025640"/>
        </p:xfrm>
        <a:graphic>
          <a:graphicData uri="http://schemas.openxmlformats.org/drawingml/2006/table">
            <a:tbl>
              <a:tblPr>
                <a:tableStyleId>{5C22544A-7EE6-4342-B048-85BDC9FD1C3A}</a:tableStyleId>
              </a:tblPr>
              <a:tblGrid>
                <a:gridCol w="1737360"/>
                <a:gridCol w="1645920"/>
                <a:gridCol w="1645920"/>
                <a:gridCol w="164592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4">
                  <a:txBody>
                    <a:bodyPr/>
                    <a:lstStyle/>
                    <a:p>
                      <a:r>
                        <a:rPr lang="en-US" sz="1000" b="1" dirty="0" smtClean="0">
                          <a:solidFill>
                            <a:schemeClr val="bg1"/>
                          </a:solidFill>
                          <a:latin typeface="Arial" panose="020B0604020202020204" pitchFamily="34" charset="0"/>
                          <a:cs typeface="Arial" panose="020B0604020202020204" pitchFamily="34" charset="0"/>
                        </a:rPr>
                        <a:t>DIY</a:t>
                      </a:r>
                      <a:r>
                        <a:rPr lang="en-US" sz="1000" b="1" baseline="0" dirty="0" smtClean="0">
                          <a:solidFill>
                            <a:schemeClr val="bg1"/>
                          </a:solidFill>
                          <a:latin typeface="Arial" panose="020B0604020202020204" pitchFamily="34" charset="0"/>
                          <a:cs typeface="Arial" panose="020B0604020202020204" pitchFamily="34" charset="0"/>
                        </a:rPr>
                        <a:t> ACTIVITIES</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45720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Computers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Strapped or Velcro</a:t>
                      </a:r>
                      <a:r>
                        <a:rPr lang="en-US" sz="1000" b="0" baseline="30000"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monitor/laptop to desk, latch desktop to desk</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Tall Shelving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Attached to wall with brackets or flexible fasteners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spcAft>
                          <a:spcPts val="300"/>
                        </a:spcAft>
                        <a:tabLst/>
                      </a:pPr>
                      <a:r>
                        <a:rPr lang="en-US" sz="1000" b="0" kern="1200" dirty="0" smtClean="0">
                          <a:solidFill>
                            <a:schemeClr val="tx1"/>
                          </a:solidFill>
                          <a:latin typeface="Arial" panose="020B0604020202020204" pitchFamily="34" charset="0"/>
                          <a:ea typeface="+mn-ea"/>
                          <a:cs typeface="Arial" panose="020B0604020202020204" pitchFamily="34" charset="0"/>
                        </a:rPr>
                        <a:t>Library Stacks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Braced to floor, install guards for books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Tall File Cabinets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Secured to wall, install cabinet latches to drawers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Drawers and Cabinets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Installed latches to drawers and cabinets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Compressed-Gas Cylinders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Attached to wall with chains or braces</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Hazardous Materials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Removed from </a:t>
                      </a:r>
                      <a:br>
                        <a:rPr lang="en-US" sz="1000" b="0" kern="1200" dirty="0" smtClean="0">
                          <a:solidFill>
                            <a:schemeClr val="tx1"/>
                          </a:solidFill>
                          <a:latin typeface="Arial" panose="020B0604020202020204" pitchFamily="34" charset="0"/>
                          <a:ea typeface="+mn-ea"/>
                          <a:cs typeface="Arial" panose="020B0604020202020204" pitchFamily="34" charset="0"/>
                        </a:rPr>
                      </a:br>
                      <a:r>
                        <a:rPr lang="en-US" sz="1000" b="0" kern="1200" dirty="0" smtClean="0">
                          <a:solidFill>
                            <a:schemeClr val="tx1"/>
                          </a:solidFill>
                          <a:latin typeface="Arial" panose="020B0604020202020204" pitchFamily="34" charset="0"/>
                          <a:ea typeface="+mn-ea"/>
                          <a:cs typeface="Arial" panose="020B0604020202020204" pitchFamily="34" charset="0"/>
                        </a:rPr>
                        <a:t>business area</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Fragile Artwork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Secured to walls with screws and to tables </a:t>
                      </a:r>
                      <a:br>
                        <a:rPr lang="en-US" sz="1000" b="0" kern="1200" dirty="0" smtClean="0">
                          <a:solidFill>
                            <a:schemeClr val="tx1"/>
                          </a:solidFill>
                          <a:latin typeface="Arial" panose="020B0604020202020204" pitchFamily="34" charset="0"/>
                          <a:ea typeface="+mn-ea"/>
                          <a:cs typeface="Arial" panose="020B0604020202020204" pitchFamily="34" charset="0"/>
                        </a:rPr>
                      </a:br>
                      <a:r>
                        <a:rPr lang="en-US" sz="1000" b="0" kern="1200" dirty="0" smtClean="0">
                          <a:solidFill>
                            <a:schemeClr val="tx1"/>
                          </a:solidFill>
                          <a:latin typeface="Arial" panose="020B0604020202020204" pitchFamily="34" charset="0"/>
                          <a:ea typeface="+mn-ea"/>
                          <a:cs typeface="Arial" panose="020B0604020202020204" pitchFamily="34" charset="0"/>
                        </a:rPr>
                        <a:t>with putty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Freestanding  </a:t>
                      </a:r>
                      <a:br>
                        <a:rPr lang="en-US" sz="1000" b="0" kern="1200" dirty="0" smtClean="0">
                          <a:solidFill>
                            <a:schemeClr val="tx1"/>
                          </a:solidFill>
                          <a:latin typeface="Arial" panose="020B0604020202020204" pitchFamily="34" charset="0"/>
                          <a:ea typeface="+mn-ea"/>
                          <a:cs typeface="Arial" panose="020B0604020202020204" pitchFamily="34" charset="0"/>
                        </a:rPr>
                      </a:br>
                      <a:r>
                        <a:rPr lang="en-US" sz="1000" b="0" kern="1200" dirty="0" smtClean="0">
                          <a:solidFill>
                            <a:schemeClr val="tx1"/>
                          </a:solidFill>
                          <a:latin typeface="Arial" panose="020B0604020202020204" pitchFamily="34" charset="0"/>
                          <a:ea typeface="+mn-ea"/>
                          <a:cs typeface="Arial" panose="020B0604020202020204" pitchFamily="34" charset="0"/>
                        </a:rPr>
                        <a:t>Half-Height Partitions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Braced/Secured to floor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spcAft>
                          <a:spcPts val="300"/>
                        </a:spcAft>
                      </a:pPr>
                      <a:r>
                        <a:rPr lang="en-US" sz="1000" b="0" kern="1200" dirty="0" smtClean="0">
                          <a:solidFill>
                            <a:schemeClr val="tx1"/>
                          </a:solidFill>
                          <a:latin typeface="Arial" panose="020B0604020202020204" pitchFamily="34" charset="0"/>
                          <a:ea typeface="+mn-ea"/>
                          <a:cs typeface="Arial" panose="020B0604020202020204" pitchFamily="34" charset="0"/>
                        </a:rPr>
                        <a:t>Miscellaneous Furniture/ Fixtures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Restrained/Secured ceiling fans and lights with safety cables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Tree>
    <p:extLst>
      <p:ext uri="{BB962C8B-B14F-4D97-AF65-F5344CB8AC3E}">
        <p14:creationId xmlns:p14="http://schemas.microsoft.com/office/powerpoint/2010/main" val="23657903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a:t>
            </a:r>
            <a:r>
              <a:rPr lang="en-US" dirty="0" err="1"/>
              <a:t>QuakeSmart</a:t>
            </a:r>
            <a:r>
              <a:rPr lang="en-US" dirty="0"/>
              <a:t> </a:t>
            </a:r>
            <a:r>
              <a:rPr lang="en-US" dirty="0" smtClean="0"/>
              <a:t>Systems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27</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52787938"/>
              </p:ext>
            </p:extLst>
          </p:nvPr>
        </p:nvGraphicFramePr>
        <p:xfrm>
          <a:off x="533400" y="1655064"/>
          <a:ext cx="6675120" cy="7040880"/>
        </p:xfrm>
        <a:graphic>
          <a:graphicData uri="http://schemas.openxmlformats.org/drawingml/2006/table">
            <a:tbl>
              <a:tblPr>
                <a:tableStyleId>{5C22544A-7EE6-4342-B048-85BDC9FD1C3A}</a:tableStyleId>
              </a:tblPr>
              <a:tblGrid>
                <a:gridCol w="1737360"/>
                <a:gridCol w="1645920"/>
                <a:gridCol w="1645920"/>
                <a:gridCol w="164592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4">
                  <a:txBody>
                    <a:bodyPr/>
                    <a:lstStyle/>
                    <a:p>
                      <a:r>
                        <a:rPr lang="en-US" sz="1000" b="1" dirty="0" smtClean="0">
                          <a:solidFill>
                            <a:schemeClr val="bg1"/>
                          </a:solidFill>
                          <a:latin typeface="Arial" panose="020B0604020202020204" pitchFamily="34" charset="0"/>
                          <a:cs typeface="Arial" panose="020B0604020202020204" pitchFamily="34" charset="0"/>
                        </a:rPr>
                        <a:t>DIY</a:t>
                      </a:r>
                      <a:r>
                        <a:rPr lang="en-US" sz="1000" b="1" baseline="0" dirty="0" smtClean="0">
                          <a:solidFill>
                            <a:schemeClr val="bg1"/>
                          </a:solidFill>
                          <a:latin typeface="Arial" panose="020B0604020202020204" pitchFamily="34" charset="0"/>
                          <a:cs typeface="Arial" panose="020B0604020202020204" pitchFamily="34" charset="0"/>
                        </a:rPr>
                        <a:t> ACTIVITIES</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320040">
                <a:tc>
                  <a:txBody>
                    <a:bodyPr/>
                    <a:lstStyle/>
                    <a:p>
                      <a:pPr marL="0" indent="0">
                        <a:lnSpc>
                          <a:spcPct val="95000"/>
                        </a:lnSpc>
                      </a:pPr>
                      <a:r>
                        <a:rPr lang="en-US" sz="1000" b="0" dirty="0" smtClean="0">
                          <a:solidFill>
                            <a:schemeClr val="tx1"/>
                          </a:solidFill>
                          <a:latin typeface="Arial" panose="020B0604020202020204" pitchFamily="34" charset="0"/>
                          <a:cs typeface="Arial" panose="020B0604020202020204" pitchFamily="34" charset="0"/>
                        </a:rPr>
                        <a:t>Built-In Partitions (Walls)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Bolted to structure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84048">
                <a:tc>
                  <a:txBody>
                    <a:bodyPr/>
                    <a:lstStyle/>
                    <a:p>
                      <a:pPr marL="0" indent="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Water Heater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Strapped—wrapped 1 1/2 times, bolted to studs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84048">
                <a:tc>
                  <a:txBody>
                    <a:bodyPr/>
                    <a:lstStyle/>
                    <a:p>
                      <a:pPr marL="0" indent="0" algn="l" defTabSz="457200" rtl="0" eaLnBrk="1" latinLnBrk="0" hangingPunct="1">
                        <a:lnSpc>
                          <a:spcPct val="95000"/>
                        </a:lnSpc>
                        <a:tabLst/>
                      </a:pPr>
                      <a:r>
                        <a:rPr lang="en-US" sz="1000" b="0" kern="1200" dirty="0" smtClean="0">
                          <a:solidFill>
                            <a:schemeClr val="tx1"/>
                          </a:solidFill>
                          <a:latin typeface="Arial" panose="020B0604020202020204" pitchFamily="34" charset="0"/>
                          <a:ea typeface="+mn-ea"/>
                          <a:cs typeface="Arial" panose="020B0604020202020204" pitchFamily="34" charset="0"/>
                        </a:rPr>
                        <a:t>Windows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Installed protective film covering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gridSpan="4">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latin typeface="Arial" panose="020B0604020202020204" pitchFamily="34" charset="0"/>
                          <a:cs typeface="Arial" panose="020B0604020202020204" pitchFamily="34" charset="0"/>
                        </a:rPr>
                        <a:t>POTENTIAL DIY OR REPAIRPERSON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algn="l" defTabSz="457200" rtl="0" eaLnBrk="1" latinLnBrk="0" hangingPunct="1"/>
                      <a:endParaRPr lang="en-US" sz="1000" b="0" kern="1200" dirty="0" smtClean="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indent="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Suspended Light Fixtures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Anchored and braced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Suspended T-Bar Ceilings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Anchored and braced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gridSpan="4">
                  <a:txBody>
                    <a:bodyPr/>
                    <a:lstStyle/>
                    <a:p>
                      <a:pPr marL="0" algn="l" defTabSz="457200" rtl="0" eaLnBrk="1" latinLnBrk="0" hangingPunct="1"/>
                      <a:r>
                        <a:rPr lang="en-US" sz="1000" b="1" dirty="0" smtClean="0">
                          <a:solidFill>
                            <a:schemeClr val="bg1"/>
                          </a:solidFill>
                          <a:latin typeface="Arial" panose="020B0604020202020204" pitchFamily="34" charset="0"/>
                          <a:cs typeface="Arial" panose="020B0604020202020204" pitchFamily="34" charset="0"/>
                        </a:rPr>
                        <a:t>PROFESSIONAL SERVICES REQUIRED</a:t>
                      </a:r>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84048">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Freestanding Walls or Fences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Reinforced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Exterior Signs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Reinforced/bolted to building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Exterior Veneer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Properly anchored/adhered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Roof Parapets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Reinforced, bolted to roof</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Tree>
    <p:extLst>
      <p:ext uri="{BB962C8B-B14F-4D97-AF65-F5344CB8AC3E}">
        <p14:creationId xmlns:p14="http://schemas.microsoft.com/office/powerpoint/2010/main" val="26099977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a:t>
            </a:r>
            <a:r>
              <a:rPr lang="en-US" dirty="0" err="1"/>
              <a:t>QuakeSmart</a:t>
            </a:r>
            <a:r>
              <a:rPr lang="en-US" dirty="0"/>
              <a:t> </a:t>
            </a:r>
            <a:r>
              <a:rPr lang="en-US" dirty="0" smtClean="0"/>
              <a:t>Systems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28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90387557"/>
              </p:ext>
            </p:extLst>
          </p:nvPr>
        </p:nvGraphicFramePr>
        <p:xfrm>
          <a:off x="533400" y="1658178"/>
          <a:ext cx="6675120" cy="5151120"/>
        </p:xfrm>
        <a:graphic>
          <a:graphicData uri="http://schemas.openxmlformats.org/drawingml/2006/table">
            <a:tbl>
              <a:tblPr>
                <a:tableStyleId>{5C22544A-7EE6-4342-B048-85BDC9FD1C3A}</a:tableStyleId>
              </a:tblPr>
              <a:tblGrid>
                <a:gridCol w="1737360"/>
                <a:gridCol w="1645920"/>
                <a:gridCol w="1645920"/>
                <a:gridCol w="164592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4">
                  <a:txBody>
                    <a:bodyPr/>
                    <a:lstStyle/>
                    <a:p>
                      <a:pPr marL="0" algn="l" defTabSz="457200" rtl="0" eaLnBrk="1" latinLnBrk="0" hangingPunct="1"/>
                      <a:r>
                        <a:rPr lang="en-US" sz="1000" b="1" dirty="0" smtClean="0">
                          <a:solidFill>
                            <a:schemeClr val="bg1"/>
                          </a:solidFill>
                          <a:latin typeface="Arial" panose="020B0604020202020204" pitchFamily="34" charset="0"/>
                          <a:cs typeface="Arial" panose="020B0604020202020204" pitchFamily="34" charset="0"/>
                        </a:rPr>
                        <a:t>PROFESSIONAL SERVICES REQUIRED</a:t>
                      </a:r>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pPr marL="0" algn="l" defTabSz="457200" rtl="0" eaLnBrk="1" latinLnBrk="0" hangingPunct="1"/>
                      <a:endParaRPr lang="en-US" sz="1000" b="0"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Air Compressor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Propane/Fuel Tank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Bolted, secured in place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2004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Suspended Space Heater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Anchored and braced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Automatic Fire Sprinkler Piping and Heads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Anchored and braced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HVAC Equipment and Ducts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Anchored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Piping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Attached and braced, especially between floors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365760">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Stairways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Installed sliding connections, enclosure materials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Tree>
    <p:extLst>
      <p:ext uri="{BB962C8B-B14F-4D97-AF65-F5344CB8AC3E}">
        <p14:creationId xmlns:p14="http://schemas.microsoft.com/office/powerpoint/2010/main" val="615627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a:t>
            </a:r>
            <a:r>
              <a:rPr lang="en-US" dirty="0" err="1" smtClean="0"/>
              <a:t>QuakeSmart</a:t>
            </a:r>
            <a:r>
              <a:rPr lang="en-US" dirty="0" smtClean="0"/>
              <a:t> Structure Application</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29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730365042"/>
              </p:ext>
            </p:extLst>
          </p:nvPr>
        </p:nvGraphicFramePr>
        <p:xfrm>
          <a:off x="533400" y="1655064"/>
          <a:ext cx="6675120" cy="5227320"/>
        </p:xfrm>
        <a:graphic>
          <a:graphicData uri="http://schemas.openxmlformats.org/drawingml/2006/table">
            <a:tbl>
              <a:tblPr>
                <a:tableStyleId>{5C22544A-7EE6-4342-B048-85BDC9FD1C3A}</a:tableStyleId>
              </a:tblPr>
              <a:tblGrid>
                <a:gridCol w="1737360"/>
                <a:gridCol w="1645920"/>
                <a:gridCol w="1645920"/>
                <a:gridCol w="164592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DOCUMENTATION</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320040">
                <a:tc gridSpan="4">
                  <a:txBody>
                    <a:bodyPr/>
                    <a:lstStyle/>
                    <a:p>
                      <a:r>
                        <a:rPr lang="en-US" sz="1000" b="1" dirty="0" smtClean="0">
                          <a:solidFill>
                            <a:schemeClr val="bg1"/>
                          </a:solidFill>
                          <a:latin typeface="Arial" panose="020B0604020202020204" pitchFamily="34" charset="0"/>
                          <a:cs typeface="Arial" panose="020B0604020202020204" pitchFamily="34" charset="0"/>
                        </a:rPr>
                        <a:t>PROFESSIONAL</a:t>
                      </a:r>
                      <a:r>
                        <a:rPr lang="en-US" sz="1000" b="1" baseline="0" dirty="0" smtClean="0">
                          <a:solidFill>
                            <a:schemeClr val="bg1"/>
                          </a:solidFill>
                          <a:latin typeface="Arial" panose="020B0604020202020204" pitchFamily="34" charset="0"/>
                          <a:cs typeface="Arial" panose="020B0604020202020204" pitchFamily="34" charset="0"/>
                        </a:rPr>
                        <a:t> SERVICE REQUIRED</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9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r>
              <a:tr h="45720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Concrete Tilt-Up Construction without Anchored Roof System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Anchored</a:t>
                      </a:r>
                      <a:r>
                        <a:rPr lang="en-US" sz="1000" b="0" baseline="0" dirty="0" smtClean="0">
                          <a:solidFill>
                            <a:schemeClr val="tx1"/>
                          </a:solidFill>
                          <a:latin typeface="Arial" panose="020B0604020202020204" pitchFamily="34" charset="0"/>
                          <a:cs typeface="Arial" panose="020B0604020202020204" pitchFamily="34" charset="0"/>
                        </a:rPr>
                        <a:t> roof system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to walls</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Masonry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Reinforced masonry construction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tabLst/>
                      </a:pPr>
                      <a:r>
                        <a:rPr lang="en-US" sz="1000" b="0" kern="1200" dirty="0" smtClean="0">
                          <a:solidFill>
                            <a:schemeClr val="tx1"/>
                          </a:solidFill>
                          <a:latin typeface="Arial" panose="020B0604020202020204" pitchFamily="34" charset="0"/>
                          <a:ea typeface="+mn-ea"/>
                          <a:cs typeface="Arial" panose="020B0604020202020204" pitchFamily="34" charset="0"/>
                        </a:rPr>
                        <a:t>Unreinforced Concrete Construction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Reinforced concrete construction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Walls Not Bolted to Foundation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Walls bolted to foundation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Soft Story Construction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Reinforced soft story construction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or Unanchored Brick Elements in Building or Façade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Reinforced or anchor brick elements in building structure or façade</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457200">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Unreinforced Cripple Walls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Reinforced cripple walls,  if needed</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Tree>
    <p:extLst>
      <p:ext uri="{BB962C8B-B14F-4D97-AF65-F5344CB8AC3E}">
        <p14:creationId xmlns:p14="http://schemas.microsoft.com/office/powerpoint/2010/main" val="2319608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Applying for Recognition</a:t>
            </a:r>
            <a:endParaRPr lang="en-US" dirty="0"/>
          </a:p>
        </p:txBody>
      </p:sp>
      <p:sp>
        <p:nvSpPr>
          <p:cNvPr id="10" name="Slide Number Placeholder 9"/>
          <p:cNvSpPr>
            <a:spLocks noGrp="1"/>
          </p:cNvSpPr>
          <p:nvPr>
            <p:ph type="sldNum" sz="quarter" idx="4"/>
          </p:nvPr>
        </p:nvSpPr>
        <p:spPr/>
        <p:txBody>
          <a:bodyPr/>
          <a:lstStyle/>
          <a:p>
            <a:fld id="{7749E63D-D648-FD44-8A88-2CC5333ECCD2}" type="slidenum">
              <a:rPr lang="en-US" smtClean="0"/>
              <a:pPr/>
              <a:t>3</a:t>
            </a:fld>
            <a:endParaRPr lang="en-US" dirty="0"/>
          </a:p>
        </p:txBody>
      </p:sp>
      <p:sp>
        <p:nvSpPr>
          <p:cNvPr id="4" name="Subtitle 2"/>
          <p:cNvSpPr txBox="1">
            <a:spLocks/>
          </p:cNvSpPr>
          <p:nvPr/>
        </p:nvSpPr>
        <p:spPr>
          <a:xfrm>
            <a:off x="533400" y="1645920"/>
            <a:ext cx="6705600" cy="2142193"/>
          </a:xfrm>
          <a:prstGeom prst="rect">
            <a:avLst/>
          </a:prstGeom>
        </p:spPr>
        <p:txBody>
          <a:bodyPr vert="horz" lIns="0" tIns="45720" rIns="91440" bIns="45720" numCol="1" spcCol="22860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100" b="1" dirty="0">
                <a:solidFill>
                  <a:schemeClr val="tx1"/>
                </a:solidFill>
                <a:latin typeface="Arial" panose="020B0604020202020204" pitchFamily="34" charset="0"/>
                <a:cs typeface="Arial" panose="020B0604020202020204" pitchFamily="34" charset="0"/>
              </a:rPr>
              <a:t>The </a:t>
            </a:r>
            <a:r>
              <a:rPr lang="en-US" sz="1100" b="1" dirty="0" smtClean="0">
                <a:solidFill>
                  <a:schemeClr val="tx1"/>
                </a:solidFill>
                <a:latin typeface="Arial" panose="020B0604020202020204" pitchFamily="34" charset="0"/>
                <a:cs typeface="Arial" panose="020B0604020202020204" pitchFamily="34" charset="0"/>
              </a:rPr>
              <a:t>Benefits of Participating in </a:t>
            </a:r>
            <a:r>
              <a:rPr lang="en-US" sz="1100" b="1" dirty="0">
                <a:solidFill>
                  <a:schemeClr val="tx1"/>
                </a:solidFill>
                <a:latin typeface="Arial" panose="020B0604020202020204" pitchFamily="34" charset="0"/>
                <a:cs typeface="Arial" panose="020B0604020202020204" pitchFamily="34" charset="0"/>
              </a:rPr>
              <a:t>the </a:t>
            </a:r>
            <a:r>
              <a:rPr lang="en-US" sz="1100" b="1" dirty="0" smtClean="0">
                <a:solidFill>
                  <a:schemeClr val="tx1"/>
                </a:solidFill>
                <a:latin typeface="Arial" panose="020B0604020202020204" pitchFamily="34" charset="0"/>
                <a:cs typeface="Arial" panose="020B0604020202020204" pitchFamily="34" charset="0"/>
              </a:rPr>
              <a:t>Program</a:t>
            </a:r>
            <a:endParaRPr lang="en-US" sz="1100" b="1" dirty="0">
              <a:solidFill>
                <a:schemeClr val="tx1"/>
              </a:solidFill>
              <a:latin typeface="Arial" panose="020B0604020202020204" pitchFamily="34" charset="0"/>
              <a:cs typeface="Arial" panose="020B0604020202020204" pitchFamily="34" charset="0"/>
            </a:endParaRPr>
          </a:p>
          <a:p>
            <a:pPr marL="171450" indent="-171450" algn="l">
              <a:buFont typeface="Arial"/>
              <a:buChar char="•"/>
            </a:pPr>
            <a:r>
              <a:rPr lang="en-US" sz="1100" b="1" dirty="0">
                <a:solidFill>
                  <a:schemeClr val="tx1"/>
                </a:solidFill>
                <a:latin typeface="Arial" panose="020B0604020202020204" pitchFamily="34" charset="0"/>
                <a:cs typeface="Arial" panose="020B0604020202020204" pitchFamily="34" charset="0"/>
              </a:rPr>
              <a:t>Peace of mind </a:t>
            </a:r>
            <a:r>
              <a:rPr lang="en-US" sz="1100" dirty="0">
                <a:solidFill>
                  <a:schemeClr val="tx1"/>
                </a:solidFill>
                <a:latin typeface="Arial" panose="020B0604020202020204" pitchFamily="34" charset="0"/>
                <a:cs typeface="Arial" panose="020B0604020202020204" pitchFamily="34" charset="0"/>
              </a:rPr>
              <a:t>that your </a:t>
            </a:r>
            <a:r>
              <a:rPr lang="en-US" sz="1100" dirty="0" smtClean="0">
                <a:solidFill>
                  <a:schemeClr val="tx1"/>
                </a:solidFill>
                <a:latin typeface="Arial" panose="020B0604020202020204" pitchFamily="34" charset="0"/>
                <a:cs typeface="Arial" panose="020B0604020202020204" pitchFamily="34" charset="0"/>
              </a:rPr>
              <a:t>organization is </a:t>
            </a:r>
            <a:r>
              <a:rPr lang="en-US" sz="1100" dirty="0">
                <a:solidFill>
                  <a:schemeClr val="tx1"/>
                </a:solidFill>
                <a:latin typeface="Arial" panose="020B0604020202020204" pitchFamily="34" charset="0"/>
                <a:cs typeface="Arial" panose="020B0604020202020204" pitchFamily="34" charset="0"/>
              </a:rPr>
              <a:t>prepared not </a:t>
            </a:r>
            <a:r>
              <a:rPr lang="en-US" sz="1100" dirty="0" smtClean="0">
                <a:solidFill>
                  <a:schemeClr val="tx1"/>
                </a:solidFill>
                <a:latin typeface="Arial" panose="020B0604020202020204" pitchFamily="34" charset="0"/>
                <a:cs typeface="Arial" panose="020B0604020202020204" pitchFamily="34" charset="0"/>
              </a:rPr>
              <a:t>only for earthquakes, but for other business interruptions or natural disasters.</a:t>
            </a:r>
          </a:p>
          <a:p>
            <a:pPr marL="171450" indent="-171450" algn="l">
              <a:buFont typeface="Arial"/>
              <a:buChar char="•"/>
            </a:pPr>
            <a:r>
              <a:rPr lang="en-US" sz="1100" dirty="0" smtClean="0">
                <a:solidFill>
                  <a:schemeClr val="tx1"/>
                </a:solidFill>
                <a:latin typeface="Arial" panose="020B0604020202020204" pitchFamily="34" charset="0"/>
                <a:cs typeface="Arial" panose="020B0604020202020204" pitchFamily="34" charset="0"/>
              </a:rPr>
              <a:t>QuakeSmart</a:t>
            </a:r>
            <a:r>
              <a:rPr lang="en-US" sz="1100" baseline="30000" dirty="0" smtClean="0">
                <a:solidFill>
                  <a:schemeClr val="tx1"/>
                </a:solidFill>
                <a:latin typeface="Arial" panose="020B0604020202020204" pitchFamily="34" charset="0"/>
                <a:cs typeface="Arial" panose="020B0604020202020204" pitchFamily="34" charset="0"/>
              </a:rPr>
              <a:t>®</a:t>
            </a:r>
            <a:r>
              <a:rPr lang="en-US" sz="1100" dirty="0" smtClean="0">
                <a:solidFill>
                  <a:schemeClr val="tx1"/>
                </a:solidFill>
                <a:latin typeface="Arial" panose="020B0604020202020204" pitchFamily="34" charset="0"/>
                <a:cs typeface="Arial" panose="020B0604020202020204" pitchFamily="34" charset="0"/>
              </a:rPr>
              <a:t> Resilient Community Member </a:t>
            </a:r>
            <a:r>
              <a:rPr lang="en-US" sz="1100" b="1" dirty="0" smtClean="0">
                <a:solidFill>
                  <a:schemeClr val="tx1"/>
                </a:solidFill>
                <a:latin typeface="Arial" panose="020B0604020202020204" pitchFamily="34" charset="0"/>
                <a:cs typeface="Arial" panose="020B0604020202020204" pitchFamily="34" charset="0"/>
              </a:rPr>
              <a:t>window cling </a:t>
            </a:r>
            <a:r>
              <a:rPr lang="en-US" sz="1100" dirty="0" smtClean="0">
                <a:solidFill>
                  <a:schemeClr val="tx1"/>
                </a:solidFill>
                <a:latin typeface="Arial" panose="020B0604020202020204" pitchFamily="34" charset="0"/>
                <a:cs typeface="Arial" panose="020B0604020202020204" pitchFamily="34" charset="0"/>
              </a:rPr>
              <a:t>to announce to your customers or clients </a:t>
            </a:r>
            <a:br>
              <a:rPr lang="en-US" sz="1100" dirty="0" smtClean="0">
                <a:solidFill>
                  <a:schemeClr val="tx1"/>
                </a:solidFill>
                <a:latin typeface="Arial" panose="020B0604020202020204" pitchFamily="34" charset="0"/>
                <a:cs typeface="Arial" panose="020B0604020202020204" pitchFamily="34" charset="0"/>
              </a:rPr>
            </a:br>
            <a:r>
              <a:rPr lang="en-US" sz="1100" dirty="0" smtClean="0">
                <a:solidFill>
                  <a:schemeClr val="tx1"/>
                </a:solidFill>
                <a:latin typeface="Arial" panose="020B0604020202020204" pitchFamily="34" charset="0"/>
                <a:cs typeface="Arial" panose="020B0604020202020204" pitchFamily="34" charset="0"/>
              </a:rPr>
              <a:t>and employees that you have taken action to prepare and/or mitigate your </a:t>
            </a:r>
            <a:r>
              <a:rPr lang="en-US" sz="1100" dirty="0" smtClean="0">
                <a:solidFill>
                  <a:srgbClr val="44695B"/>
                </a:solidFill>
                <a:latin typeface="Arial" panose="020B0604020202020204" pitchFamily="34" charset="0"/>
                <a:cs typeface="Arial" panose="020B0604020202020204" pitchFamily="34" charset="0"/>
              </a:rPr>
              <a:t>STAFF</a:t>
            </a:r>
            <a:r>
              <a:rPr lang="en-US" sz="1100" dirty="0" smtClean="0">
                <a:solidFill>
                  <a:schemeClr val="tx1"/>
                </a:solidFill>
                <a:latin typeface="Arial" panose="020B0604020202020204" pitchFamily="34" charset="0"/>
                <a:cs typeface="Arial" panose="020B0604020202020204" pitchFamily="34" charset="0"/>
              </a:rPr>
              <a:t>, </a:t>
            </a:r>
            <a:r>
              <a:rPr lang="en-US" sz="1100" dirty="0" smtClean="0">
                <a:solidFill>
                  <a:srgbClr val="44695B"/>
                </a:solidFill>
                <a:latin typeface="Arial" panose="020B0604020202020204" pitchFamily="34" charset="0"/>
                <a:cs typeface="Arial" panose="020B0604020202020204" pitchFamily="34" charset="0"/>
              </a:rPr>
              <a:t>SPACE</a:t>
            </a:r>
            <a:r>
              <a:rPr lang="en-US" sz="1100" dirty="0" smtClean="0">
                <a:solidFill>
                  <a:schemeClr val="tx1"/>
                </a:solidFill>
                <a:latin typeface="Arial" panose="020B0604020202020204" pitchFamily="34" charset="0"/>
                <a:cs typeface="Arial" panose="020B0604020202020204" pitchFamily="34" charset="0"/>
              </a:rPr>
              <a:t>, </a:t>
            </a:r>
            <a:r>
              <a:rPr lang="en-US" sz="1100" dirty="0" smtClean="0">
                <a:solidFill>
                  <a:srgbClr val="44695B"/>
                </a:solidFill>
                <a:latin typeface="Arial" panose="020B0604020202020204" pitchFamily="34" charset="0"/>
                <a:cs typeface="Arial" panose="020B0604020202020204" pitchFamily="34" charset="0"/>
              </a:rPr>
              <a:t>SYSTEMS</a:t>
            </a:r>
            <a:r>
              <a:rPr lang="en-US" sz="1100" dirty="0" smtClean="0">
                <a:solidFill>
                  <a:schemeClr val="tx1"/>
                </a:solidFill>
                <a:latin typeface="Arial" panose="020B0604020202020204" pitchFamily="34" charset="0"/>
                <a:cs typeface="Arial" panose="020B0604020202020204" pitchFamily="34" charset="0"/>
              </a:rPr>
              <a:t>, </a:t>
            </a:r>
            <a:r>
              <a:rPr lang="en-US" sz="1100" dirty="0" smtClean="0">
                <a:solidFill>
                  <a:srgbClr val="44695B"/>
                </a:solidFill>
                <a:latin typeface="Arial" panose="020B0604020202020204" pitchFamily="34" charset="0"/>
                <a:cs typeface="Arial" panose="020B0604020202020204" pitchFamily="34" charset="0"/>
              </a:rPr>
              <a:t>STRUCTURE</a:t>
            </a:r>
            <a:r>
              <a:rPr lang="en-US" sz="1100" dirty="0" smtClean="0">
                <a:solidFill>
                  <a:schemeClr val="tx1"/>
                </a:solidFill>
                <a:latin typeface="Arial" panose="020B0604020202020204" pitchFamily="34" charset="0"/>
                <a:cs typeface="Arial" panose="020B0604020202020204" pitchFamily="34" charset="0"/>
              </a:rPr>
              <a:t>,</a:t>
            </a:r>
            <a:r>
              <a:rPr lang="en-US" sz="1100" dirty="0" smtClean="0">
                <a:solidFill>
                  <a:srgbClr val="44695B"/>
                </a:solidFill>
                <a:latin typeface="Arial" panose="020B0604020202020204" pitchFamily="34" charset="0"/>
                <a:cs typeface="Arial" panose="020B0604020202020204" pitchFamily="34" charset="0"/>
              </a:rPr>
              <a:t> </a:t>
            </a:r>
            <a:r>
              <a:rPr lang="en-US" sz="1100" dirty="0" smtClean="0">
                <a:solidFill>
                  <a:schemeClr val="tx1"/>
                </a:solidFill>
                <a:latin typeface="Arial" panose="020B0604020202020204" pitchFamily="34" charset="0"/>
                <a:cs typeface="Arial" panose="020B0604020202020204" pitchFamily="34" charset="0"/>
              </a:rPr>
              <a:t>and to </a:t>
            </a:r>
            <a:r>
              <a:rPr lang="en-US" sz="1100" dirty="0">
                <a:solidFill>
                  <a:schemeClr val="tx1"/>
                </a:solidFill>
                <a:latin typeface="Arial" panose="020B0604020202020204" pitchFamily="34" charset="0"/>
                <a:cs typeface="Arial" panose="020B0604020202020204" pitchFamily="34" charset="0"/>
              </a:rPr>
              <a:t>be of </a:t>
            </a:r>
            <a:r>
              <a:rPr lang="en-US" sz="1100" dirty="0">
                <a:solidFill>
                  <a:srgbClr val="44695B"/>
                </a:solidFill>
                <a:latin typeface="Arial" panose="020B0604020202020204" pitchFamily="34" charset="0"/>
                <a:cs typeface="Arial" panose="020B0604020202020204" pitchFamily="34" charset="0"/>
              </a:rPr>
              <a:t>SERVICE </a:t>
            </a:r>
            <a:r>
              <a:rPr lang="en-US" sz="1100" dirty="0">
                <a:solidFill>
                  <a:schemeClr val="tx1"/>
                </a:solidFill>
                <a:latin typeface="Arial" panose="020B0604020202020204" pitchFamily="34" charset="0"/>
                <a:cs typeface="Arial" panose="020B0604020202020204" pitchFamily="34" charset="0"/>
              </a:rPr>
              <a:t>after an event.</a:t>
            </a:r>
            <a:endParaRPr lang="en-US" sz="1100" dirty="0" smtClean="0">
              <a:solidFill>
                <a:schemeClr val="tx1"/>
              </a:solidFill>
              <a:latin typeface="Arial" panose="020B0604020202020204" pitchFamily="34" charset="0"/>
              <a:cs typeface="Arial" panose="020B0604020202020204" pitchFamily="34" charset="0"/>
            </a:endParaRPr>
          </a:p>
          <a:p>
            <a:pPr marL="171450" indent="-171450" algn="l">
              <a:buFont typeface="Arial"/>
              <a:buChar char="•"/>
            </a:pPr>
            <a:r>
              <a:rPr lang="en-US" sz="1100" dirty="0" smtClean="0">
                <a:solidFill>
                  <a:schemeClr val="tx1"/>
                </a:solidFill>
                <a:latin typeface="Arial" panose="020B0604020202020204" pitchFamily="34" charset="0"/>
                <a:cs typeface="Arial" panose="020B0604020202020204" pitchFamily="34" charset="0"/>
              </a:rPr>
              <a:t>QuakeSmart Resilient Community Member </a:t>
            </a:r>
            <a:r>
              <a:rPr lang="en-US" sz="1100" b="1" dirty="0" smtClean="0">
                <a:solidFill>
                  <a:schemeClr val="tx1"/>
                </a:solidFill>
                <a:latin typeface="Arial" panose="020B0604020202020204" pitchFamily="34" charset="0"/>
                <a:cs typeface="Arial" panose="020B0604020202020204" pitchFamily="34" charset="0"/>
              </a:rPr>
              <a:t>recognition certificate</a:t>
            </a:r>
            <a:r>
              <a:rPr lang="en-US" sz="1100" dirty="0" smtClean="0">
                <a:solidFill>
                  <a:schemeClr val="tx1"/>
                </a:solidFill>
                <a:latin typeface="Arial" panose="020B0604020202020204" pitchFamily="34" charset="0"/>
                <a:cs typeface="Arial" panose="020B0604020202020204" pitchFamily="34" charset="0"/>
              </a:rPr>
              <a:t>.</a:t>
            </a:r>
          </a:p>
          <a:p>
            <a:pPr marL="171450" indent="-171450" algn="l">
              <a:buFont typeface="Arial"/>
              <a:buChar char="•"/>
            </a:pPr>
            <a:r>
              <a:rPr lang="en-US" sz="1100" dirty="0" smtClean="0">
                <a:solidFill>
                  <a:schemeClr val="tx1"/>
                </a:solidFill>
                <a:latin typeface="Arial" panose="020B0604020202020204" pitchFamily="34" charset="0"/>
                <a:cs typeface="Arial" panose="020B0604020202020204" pitchFamily="34" charset="0"/>
              </a:rPr>
              <a:t>QuakeSmart Resilient Community Member </a:t>
            </a:r>
            <a:r>
              <a:rPr lang="en-US" sz="1100" b="1" dirty="0" smtClean="0">
                <a:solidFill>
                  <a:schemeClr val="tx1"/>
                </a:solidFill>
                <a:latin typeface="Arial" panose="020B0604020202020204" pitchFamily="34" charset="0"/>
                <a:cs typeface="Arial" panose="020B0604020202020204" pitchFamily="34" charset="0"/>
              </a:rPr>
              <a:t>web badge </a:t>
            </a:r>
            <a:r>
              <a:rPr lang="en-US" sz="1100" dirty="0" smtClean="0">
                <a:solidFill>
                  <a:schemeClr val="tx1"/>
                </a:solidFill>
                <a:latin typeface="Arial" panose="020B0604020202020204" pitchFamily="34" charset="0"/>
                <a:cs typeface="Arial" panose="020B0604020202020204" pitchFamily="34" charset="0"/>
              </a:rPr>
              <a:t>to display on your organization’s website.</a:t>
            </a:r>
          </a:p>
          <a:p>
            <a:pPr marL="171450" indent="-171450" algn="l">
              <a:buFont typeface="Arial"/>
              <a:buChar char="•"/>
            </a:pPr>
            <a:r>
              <a:rPr lang="en-US" sz="1100" b="1" dirty="0">
                <a:solidFill>
                  <a:schemeClr val="tx1"/>
                </a:solidFill>
                <a:latin typeface="Arial" panose="020B0604020202020204" pitchFamily="34" charset="0"/>
                <a:cs typeface="Arial" panose="020B0604020202020204" pitchFamily="34" charset="0"/>
              </a:rPr>
              <a:t>Organization </a:t>
            </a:r>
            <a:r>
              <a:rPr lang="en-US" sz="1100" b="1" dirty="0" smtClean="0">
                <a:solidFill>
                  <a:schemeClr val="tx1"/>
                </a:solidFill>
                <a:latin typeface="Arial" panose="020B0604020202020204" pitchFamily="34" charset="0"/>
                <a:cs typeface="Arial" panose="020B0604020202020204" pitchFamily="34" charset="0"/>
              </a:rPr>
              <a:t>Listing </a:t>
            </a:r>
            <a:r>
              <a:rPr lang="en-US" sz="1100" dirty="0" smtClean="0">
                <a:solidFill>
                  <a:schemeClr val="tx1"/>
                </a:solidFill>
                <a:latin typeface="Arial" panose="020B0604020202020204" pitchFamily="34" charset="0"/>
                <a:cs typeface="Arial" panose="020B0604020202020204" pitchFamily="34" charset="0"/>
              </a:rPr>
              <a:t>on QuakeSmartCommunity.org</a:t>
            </a:r>
          </a:p>
          <a:p>
            <a:pPr marL="171450" indent="-171450" algn="l">
              <a:buFont typeface="Arial"/>
              <a:buChar char="•"/>
            </a:pPr>
            <a:r>
              <a:rPr lang="en-US" sz="1100" b="1" dirty="0" smtClean="0">
                <a:solidFill>
                  <a:schemeClr val="tx1"/>
                </a:solidFill>
                <a:latin typeface="Arial" panose="020B0604020202020204" pitchFamily="34" charset="0"/>
                <a:cs typeface="Arial" panose="020B0604020202020204" pitchFamily="34" charset="0"/>
              </a:rPr>
              <a:t>Sample news release </a:t>
            </a:r>
            <a:r>
              <a:rPr lang="en-US" sz="1100" dirty="0" smtClean="0">
                <a:solidFill>
                  <a:schemeClr val="tx1"/>
                </a:solidFill>
                <a:latin typeface="Arial" panose="020B0604020202020204" pitchFamily="34" charset="0"/>
                <a:cs typeface="Arial" panose="020B0604020202020204" pitchFamily="34" charset="0"/>
              </a:rPr>
              <a:t>to announce your organization’s participation in the </a:t>
            </a:r>
            <a:r>
              <a:rPr lang="en-US" sz="1100" i="1" dirty="0" err="1" smtClean="0">
                <a:solidFill>
                  <a:schemeClr val="tx1"/>
                </a:solidFill>
                <a:latin typeface="Arial" panose="020B0604020202020204" pitchFamily="34" charset="0"/>
                <a:cs typeface="Arial" panose="020B0604020202020204" pitchFamily="34" charset="0"/>
              </a:rPr>
              <a:t>QuakeSmart</a:t>
            </a:r>
            <a:r>
              <a:rPr lang="en-US" sz="1100" i="1" dirty="0" smtClean="0">
                <a:solidFill>
                  <a:schemeClr val="tx1"/>
                </a:solidFill>
                <a:latin typeface="Arial" panose="020B0604020202020204" pitchFamily="34" charset="0"/>
                <a:cs typeface="Arial" panose="020B0604020202020204" pitchFamily="34" charset="0"/>
              </a:rPr>
              <a:t> Community Resilience Program </a:t>
            </a:r>
            <a:r>
              <a:rPr lang="en-US" sz="1100" dirty="0" smtClean="0">
                <a:solidFill>
                  <a:schemeClr val="tx1"/>
                </a:solidFill>
                <a:latin typeface="Arial" panose="020B0604020202020204" pitchFamily="34" charset="0"/>
                <a:cs typeface="Arial" panose="020B0604020202020204" pitchFamily="34" charset="0"/>
              </a:rPr>
              <a:t>and tips for media placement.</a:t>
            </a:r>
            <a:endParaRPr lang="en-US" sz="1100" dirty="0">
              <a:solidFill>
                <a:schemeClr val="tx1"/>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8935" t="5579" r="1" b="17953"/>
          <a:stretch/>
        </p:blipFill>
        <p:spPr>
          <a:xfrm>
            <a:off x="3975100" y="5952260"/>
            <a:ext cx="3263900" cy="2341336"/>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7186"/>
          <a:stretch/>
        </p:blipFill>
        <p:spPr>
          <a:xfrm>
            <a:off x="533400" y="4212360"/>
            <a:ext cx="3260816" cy="2341336"/>
          </a:xfrm>
          <a:prstGeom prst="rect">
            <a:avLst/>
          </a:prstGeom>
        </p:spPr>
      </p:pic>
    </p:spTree>
    <p:extLst>
      <p:ext uri="{BB962C8B-B14F-4D97-AF65-F5344CB8AC3E}">
        <p14:creationId xmlns:p14="http://schemas.microsoft.com/office/powerpoint/2010/main" val="9941867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a:t>
            </a:r>
            <a:r>
              <a:rPr lang="en-US" dirty="0" err="1" smtClean="0"/>
              <a:t>QuakeSmart</a:t>
            </a:r>
            <a:r>
              <a:rPr lang="en-US" dirty="0" smtClean="0"/>
              <a:t> Service Application</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30</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248183311"/>
              </p:ext>
            </p:extLst>
          </p:nvPr>
        </p:nvGraphicFramePr>
        <p:xfrm>
          <a:off x="533400" y="1655064"/>
          <a:ext cx="6675120" cy="1737360"/>
        </p:xfrm>
        <a:graphic>
          <a:graphicData uri="http://schemas.openxmlformats.org/drawingml/2006/table">
            <a:tbl>
              <a:tblPr>
                <a:tableStyleId>{5C22544A-7EE6-4342-B048-85BDC9FD1C3A}</a:tableStyleId>
              </a:tblPr>
              <a:tblGrid>
                <a:gridCol w="2103120"/>
                <a:gridCol w="2011680"/>
                <a:gridCol w="1280160"/>
                <a:gridCol w="1280160"/>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SERVICE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SERVICE SOLUTION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INITIALS</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tr>
              <a:tr h="64008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Contacted your Local Emergency Management Office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These activities are written into your Business Continuity Plan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r h="64008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Identified Ways to Engage and Participate in Your Community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These activities are written into your Business Continuity Plan </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r>
            </a:tbl>
          </a:graphicData>
        </a:graphic>
      </p:graphicFrame>
    </p:spTree>
    <p:extLst>
      <p:ext uri="{BB962C8B-B14F-4D97-AF65-F5344CB8AC3E}">
        <p14:creationId xmlns:p14="http://schemas.microsoft.com/office/powerpoint/2010/main" val="68453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31</a:t>
            </a:fld>
            <a:endParaRPr lang="en-US" dirty="0"/>
          </a:p>
        </p:txBody>
      </p:sp>
      <p:sp>
        <p:nvSpPr>
          <p:cNvPr id="7" name="Title 1"/>
          <p:cNvSpPr txBox="1">
            <a:spLocks/>
          </p:cNvSpPr>
          <p:nvPr/>
        </p:nvSpPr>
        <p:spPr>
          <a:xfrm>
            <a:off x="533400" y="1655995"/>
            <a:ext cx="7160531" cy="276999"/>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smtClean="0"/>
              <a:t>Tell us about yourself and your organization.</a:t>
            </a:r>
            <a:endParaRPr lang="en-US" sz="1100" dirty="0"/>
          </a:p>
        </p:txBody>
      </p:sp>
      <p:sp>
        <p:nvSpPr>
          <p:cNvPr id="16" name="Title 1"/>
          <p:cNvSpPr txBox="1">
            <a:spLocks/>
          </p:cNvSpPr>
          <p:nvPr/>
        </p:nvSpPr>
        <p:spPr>
          <a:xfrm>
            <a:off x="533400" y="1932995"/>
            <a:ext cx="6204528" cy="4717077"/>
          </a:xfrm>
          <a:prstGeom prst="rect">
            <a:avLst/>
          </a:prstGeom>
        </p:spPr>
        <p:txBody>
          <a:bodyPr wrap="square" lIns="0" rIns="0" numCol="2" spcCol="274320" anchor="t" anchorCtr="0">
            <a:no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177800" indent="-177800">
              <a:spcBef>
                <a:spcPts val="0"/>
              </a:spcBef>
              <a:spcAft>
                <a:spcPts val="400"/>
              </a:spcAft>
            </a:pPr>
            <a:r>
              <a:rPr lang="en-US" sz="1050" b="1" dirty="0" smtClean="0">
                <a:solidFill>
                  <a:srgbClr val="43695B"/>
                </a:solidFill>
              </a:rPr>
              <a:t>1.	TYPE OF ORGANIZATION?</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Retail</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Professional Office</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Restaurant</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Service Provider</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Nonprofit</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Industrial</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Daycare Center/School</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Other, please list</a:t>
            </a: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smtClean="0">
              <a:solidFill>
                <a:srgbClr val="43695B"/>
              </a:solidFill>
            </a:endParaRPr>
          </a:p>
          <a:p>
            <a:pPr marL="406400" indent="-171450">
              <a:spcBef>
                <a:spcPts val="0"/>
              </a:spcBef>
              <a:spcAft>
                <a:spcPts val="400"/>
              </a:spcAft>
              <a:buFont typeface="Wingdings" panose="05000000000000000000" pitchFamily="2" charset="2"/>
              <a:buChar char="q"/>
            </a:pPr>
            <a:endParaRPr lang="en-US" sz="1000" dirty="0">
              <a:solidFill>
                <a:srgbClr val="43695B"/>
              </a:solidFill>
            </a:endParaRPr>
          </a:p>
          <a:p>
            <a:pPr marL="177800" indent="-177800">
              <a:spcBef>
                <a:spcPts val="0"/>
              </a:spcBef>
              <a:spcAft>
                <a:spcPts val="400"/>
              </a:spcAft>
            </a:pPr>
            <a:r>
              <a:rPr lang="en-US" sz="1050" b="1" dirty="0" smtClean="0">
                <a:solidFill>
                  <a:srgbClr val="43695B"/>
                </a:solidFill>
              </a:rPr>
              <a:t>3.	HOW DID YOU HEAR ABOUT</a:t>
            </a:r>
            <a:br>
              <a:rPr lang="en-US" sz="1050" b="1" dirty="0" smtClean="0">
                <a:solidFill>
                  <a:srgbClr val="43695B"/>
                </a:solidFill>
              </a:rPr>
            </a:br>
            <a:r>
              <a:rPr lang="en-US" sz="1050" b="1" dirty="0" smtClean="0">
                <a:solidFill>
                  <a:srgbClr val="43695B"/>
                </a:solidFill>
              </a:rPr>
              <a:t>THE QUAKESMART PROGRAM?</a:t>
            </a:r>
            <a:endParaRPr lang="en-US" sz="1050" b="1" dirty="0">
              <a:solidFill>
                <a:srgbClr val="43695B"/>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Local Fire Department</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From another organization</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Online</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Great </a:t>
            </a:r>
            <a:r>
              <a:rPr lang="en-US" sz="1000" dirty="0" err="1" smtClean="0">
                <a:solidFill>
                  <a:schemeClr val="tx1"/>
                </a:solidFill>
              </a:rPr>
              <a:t>ShakeOut</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FEMA</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State or local emergency</a:t>
            </a:r>
            <a:br>
              <a:rPr lang="en-US" sz="1000" dirty="0" smtClean="0">
                <a:solidFill>
                  <a:schemeClr val="tx1"/>
                </a:solidFill>
              </a:rPr>
            </a:br>
            <a:r>
              <a:rPr lang="en-US" sz="1000" dirty="0" smtClean="0">
                <a:solidFill>
                  <a:schemeClr val="tx1"/>
                </a:solidFill>
              </a:rPr>
              <a:t>management office</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Other</a:t>
            </a:r>
            <a:r>
              <a:rPr lang="en-US" sz="1000" dirty="0">
                <a:solidFill>
                  <a:schemeClr val="tx1"/>
                </a:solidFill>
              </a:rPr>
              <a:t>, please list</a:t>
            </a:r>
          </a:p>
          <a:p>
            <a:pPr marL="406400" indent="-171450">
              <a:spcBef>
                <a:spcPts val="0"/>
              </a:spcBef>
              <a:spcAft>
                <a:spcPts val="400"/>
              </a:spcAft>
              <a:buFont typeface="Wingdings" panose="05000000000000000000" pitchFamily="2" charset="2"/>
              <a:buChar char="q"/>
            </a:pPr>
            <a:endParaRPr lang="en-US" sz="1000" dirty="0" smtClean="0">
              <a:solidFill>
                <a:schemeClr val="tx1"/>
              </a:solidFill>
            </a:endParaRPr>
          </a:p>
          <a:p>
            <a:pPr marL="177800" indent="-177800">
              <a:spcBef>
                <a:spcPts val="0"/>
              </a:spcBef>
              <a:spcAft>
                <a:spcPts val="400"/>
              </a:spcAft>
            </a:pPr>
            <a:r>
              <a:rPr lang="en-US" sz="1050" b="1" dirty="0" smtClean="0">
                <a:solidFill>
                  <a:srgbClr val="43695B"/>
                </a:solidFill>
              </a:rPr>
              <a:t>2.</a:t>
            </a:r>
            <a:r>
              <a:rPr lang="en-US" sz="1050" b="1" dirty="0">
                <a:solidFill>
                  <a:srgbClr val="43695B"/>
                </a:solidFill>
              </a:rPr>
              <a:t>	</a:t>
            </a:r>
            <a:r>
              <a:rPr lang="en-US" sz="1050" b="1" dirty="0" smtClean="0">
                <a:solidFill>
                  <a:srgbClr val="43695B"/>
                </a:solidFill>
              </a:rPr>
              <a:t>HOW MANY PEOPLE DO YOU EMPLOY?</a:t>
            </a:r>
            <a:endParaRPr lang="en-US" sz="1050" b="1" dirty="0">
              <a:solidFill>
                <a:srgbClr val="43695B"/>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1 - 9 </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10 - 24 </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25 - 49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50 - 99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100 - 249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250 - 499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500 or more</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smtClean="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smtClean="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177800" indent="-177800">
              <a:spcBef>
                <a:spcPts val="0"/>
              </a:spcBef>
              <a:spcAft>
                <a:spcPts val="400"/>
              </a:spcAft>
            </a:pPr>
            <a:r>
              <a:rPr lang="en-US" sz="1050" b="1" dirty="0" smtClean="0">
                <a:solidFill>
                  <a:srgbClr val="43695B"/>
                </a:solidFill>
              </a:rPr>
              <a:t>4.</a:t>
            </a:r>
            <a:r>
              <a:rPr lang="en-US" sz="1050" b="1" dirty="0">
                <a:solidFill>
                  <a:srgbClr val="43695B"/>
                </a:solidFill>
              </a:rPr>
              <a:t>	</a:t>
            </a:r>
            <a:r>
              <a:rPr lang="en-US" sz="1050" b="1" dirty="0" smtClean="0">
                <a:solidFill>
                  <a:srgbClr val="43695B"/>
                </a:solidFill>
              </a:rPr>
              <a:t>DOES YOUR ORGANIZATION </a:t>
            </a:r>
            <a:br>
              <a:rPr lang="en-US" sz="1050" b="1" dirty="0" smtClean="0">
                <a:solidFill>
                  <a:srgbClr val="43695B"/>
                </a:solidFill>
              </a:rPr>
            </a:br>
            <a:r>
              <a:rPr lang="en-US" sz="1050" b="1" dirty="0" smtClean="0">
                <a:solidFill>
                  <a:srgbClr val="43695B"/>
                </a:solidFill>
              </a:rPr>
              <a:t>PARTICIPATE IN THE GREAT </a:t>
            </a:r>
            <a:br>
              <a:rPr lang="en-US" sz="1050" b="1" dirty="0" smtClean="0">
                <a:solidFill>
                  <a:srgbClr val="43695B"/>
                </a:solidFill>
              </a:rPr>
            </a:br>
            <a:r>
              <a:rPr lang="en-US" sz="1050" b="1" dirty="0" smtClean="0">
                <a:solidFill>
                  <a:srgbClr val="43695B"/>
                </a:solidFill>
              </a:rPr>
              <a:t>SHAKEOUT EARTHQUAKE DRILLS?</a:t>
            </a:r>
            <a:endParaRPr lang="en-US" sz="1050" b="1" dirty="0">
              <a:solidFill>
                <a:srgbClr val="43695B"/>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Yes</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No</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smtClean="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177800" indent="-177800">
              <a:spcBef>
                <a:spcPts val="0"/>
              </a:spcBef>
              <a:spcAft>
                <a:spcPts val="400"/>
              </a:spcAft>
            </a:pPr>
            <a:r>
              <a:rPr lang="en-US" sz="1050" b="1" dirty="0" smtClean="0">
                <a:solidFill>
                  <a:srgbClr val="43695B"/>
                </a:solidFill>
              </a:rPr>
              <a:t>5.</a:t>
            </a:r>
            <a:r>
              <a:rPr lang="en-US" sz="1050" b="1" dirty="0">
                <a:solidFill>
                  <a:srgbClr val="43695B"/>
                </a:solidFill>
              </a:rPr>
              <a:t>	</a:t>
            </a:r>
            <a:r>
              <a:rPr lang="en-US" sz="1050" b="1" dirty="0" smtClean="0">
                <a:solidFill>
                  <a:srgbClr val="43695B"/>
                </a:solidFill>
              </a:rPr>
              <a:t>WHAT ELSE WOULD YOU LIKE TO SEE</a:t>
            </a:r>
            <a:br>
              <a:rPr lang="en-US" sz="1050" b="1" dirty="0" smtClean="0">
                <a:solidFill>
                  <a:srgbClr val="43695B"/>
                </a:solidFill>
              </a:rPr>
            </a:br>
            <a:r>
              <a:rPr lang="en-US" sz="1050" b="1" dirty="0" smtClean="0">
                <a:solidFill>
                  <a:srgbClr val="43695B"/>
                </a:solidFill>
              </a:rPr>
              <a:t>IN THE QUAKESMART COMMUNITY</a:t>
            </a:r>
            <a:br>
              <a:rPr lang="en-US" sz="1050" b="1" dirty="0" smtClean="0">
                <a:solidFill>
                  <a:srgbClr val="43695B"/>
                </a:solidFill>
              </a:rPr>
            </a:br>
            <a:r>
              <a:rPr lang="en-US" sz="1050" b="1" dirty="0" smtClean="0">
                <a:solidFill>
                  <a:srgbClr val="43695B"/>
                </a:solidFill>
              </a:rPr>
              <a:t>RESILIENCE PROGRAM?</a:t>
            </a:r>
            <a:endParaRPr lang="en-US" sz="1050" b="1" dirty="0">
              <a:solidFill>
                <a:srgbClr val="43695B"/>
              </a:solidFill>
            </a:endParaRPr>
          </a:p>
          <a:p>
            <a:pPr marL="234950">
              <a:spcBef>
                <a:spcPts val="0"/>
              </a:spcBef>
              <a:spcAft>
                <a:spcPts val="400"/>
              </a:spcAft>
            </a:pPr>
            <a:endParaRPr lang="en-US" sz="1000" dirty="0">
              <a:solidFill>
                <a:schemeClr val="tx1"/>
              </a:solidFill>
            </a:endParaRPr>
          </a:p>
        </p:txBody>
      </p:sp>
      <p:grpSp>
        <p:nvGrpSpPr>
          <p:cNvPr id="6" name="Group 5"/>
          <p:cNvGrpSpPr/>
          <p:nvPr/>
        </p:nvGrpSpPr>
        <p:grpSpPr>
          <a:xfrm>
            <a:off x="533400" y="7140654"/>
            <a:ext cx="6705600" cy="1538883"/>
            <a:chOff x="533400" y="7781728"/>
            <a:chExt cx="6705600" cy="1538883"/>
          </a:xfrm>
        </p:grpSpPr>
        <p:sp>
          <p:nvSpPr>
            <p:cNvPr id="22" name="Title 1"/>
            <p:cNvSpPr txBox="1">
              <a:spLocks/>
            </p:cNvSpPr>
            <p:nvPr/>
          </p:nvSpPr>
          <p:spPr>
            <a:xfrm>
              <a:off x="533400" y="7781728"/>
              <a:ext cx="6705600" cy="1538883"/>
            </a:xfrm>
            <a:prstGeom prst="rect">
              <a:avLst/>
            </a:prstGeom>
            <a:ln>
              <a:noFill/>
            </a:ln>
          </p:spPr>
          <p:txBody>
            <a:bodyPr wrap="squar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000" dirty="0">
                  <a:solidFill>
                    <a:schemeClr val="tx1"/>
                  </a:solidFill>
                </a:rPr>
                <a:t>Thank you for your participation in the </a:t>
              </a:r>
              <a:r>
                <a:rPr lang="en-US" sz="1000" i="1" dirty="0" err="1">
                  <a:solidFill>
                    <a:schemeClr val="tx1"/>
                  </a:solidFill>
                </a:rPr>
                <a:t>QuakeSmart</a:t>
              </a:r>
              <a:r>
                <a:rPr lang="en-US" sz="1000" i="1" dirty="0">
                  <a:solidFill>
                    <a:schemeClr val="tx1"/>
                  </a:solidFill>
                </a:rPr>
                <a:t> Community Resilience Program</a:t>
              </a:r>
              <a:r>
                <a:rPr lang="en-US" sz="1000" dirty="0">
                  <a:solidFill>
                    <a:schemeClr val="tx1"/>
                  </a:solidFill>
                </a:rPr>
                <a:t>. </a:t>
              </a:r>
              <a:r>
                <a:rPr lang="en-US" sz="1000" dirty="0" smtClean="0">
                  <a:solidFill>
                    <a:schemeClr val="tx1"/>
                  </a:solidFill>
                </a:rPr>
                <a:t/>
              </a:r>
              <a:br>
                <a:rPr lang="en-US" sz="1000" dirty="0" smtClean="0">
                  <a:solidFill>
                    <a:schemeClr val="tx1"/>
                  </a:solidFill>
                </a:rPr>
              </a:br>
              <a:r>
                <a:rPr lang="en-US" sz="1000" dirty="0" smtClean="0">
                  <a:solidFill>
                    <a:schemeClr val="tx1"/>
                  </a:solidFill>
                </a:rPr>
                <a:t>You </a:t>
              </a:r>
              <a:r>
                <a:rPr lang="en-US" sz="1000" dirty="0">
                  <a:solidFill>
                    <a:schemeClr val="tx1"/>
                  </a:solidFill>
                </a:rPr>
                <a:t>will receive a response to your application within 2 - 4 weeks. </a:t>
              </a:r>
              <a:endParaRPr lang="en-US" sz="1000" dirty="0" smtClean="0">
                <a:solidFill>
                  <a:schemeClr val="tx1"/>
                </a:solidFill>
              </a:endParaRPr>
            </a:p>
            <a:p>
              <a:pPr>
                <a:spcBef>
                  <a:spcPts val="0"/>
                </a:spcBef>
                <a:spcAft>
                  <a:spcPts val="600"/>
                </a:spcAft>
              </a:pPr>
              <a:r>
                <a:rPr lang="en-US" sz="1000" dirty="0" smtClean="0">
                  <a:solidFill>
                    <a:schemeClr val="tx1"/>
                  </a:solidFill>
                </a:rPr>
                <a:t>For </a:t>
              </a:r>
              <a:r>
                <a:rPr lang="en-US" sz="1000" dirty="0">
                  <a:solidFill>
                    <a:schemeClr val="tx1"/>
                  </a:solidFill>
                </a:rPr>
                <a:t>questions about the program or application, contact FLASH at (877) 221-7233 </a:t>
              </a:r>
              <a:r>
                <a:rPr lang="en-US" sz="1000" dirty="0" smtClean="0">
                  <a:solidFill>
                    <a:schemeClr val="tx1"/>
                  </a:solidFill>
                </a:rPr>
                <a:t/>
              </a:r>
              <a:br>
                <a:rPr lang="en-US" sz="1000" dirty="0" smtClean="0">
                  <a:solidFill>
                    <a:schemeClr val="tx1"/>
                  </a:solidFill>
                </a:rPr>
              </a:br>
              <a:r>
                <a:rPr lang="en-US" sz="1000" dirty="0" smtClean="0">
                  <a:solidFill>
                    <a:schemeClr val="tx1"/>
                  </a:solidFill>
                </a:rPr>
                <a:t>or </a:t>
              </a:r>
              <a:r>
                <a:rPr lang="en-US" sz="1000" dirty="0">
                  <a:solidFill>
                    <a:schemeClr val="tx1"/>
                  </a:solidFill>
                </a:rPr>
                <a:t>email info@flash.org. Once you have completed the application(s), please scan </a:t>
              </a:r>
              <a:r>
                <a:rPr lang="en-US" sz="1000" dirty="0" smtClean="0">
                  <a:solidFill>
                    <a:schemeClr val="tx1"/>
                  </a:solidFill>
                </a:rPr>
                <a:t/>
              </a:r>
              <a:br>
                <a:rPr lang="en-US" sz="1000" dirty="0" smtClean="0">
                  <a:solidFill>
                    <a:schemeClr val="tx1"/>
                  </a:solidFill>
                </a:rPr>
              </a:br>
              <a:r>
                <a:rPr lang="en-US" sz="1000" dirty="0" smtClean="0">
                  <a:solidFill>
                    <a:schemeClr val="tx1"/>
                  </a:solidFill>
                </a:rPr>
                <a:t>and </a:t>
              </a:r>
              <a:r>
                <a:rPr lang="en-US" sz="1000" dirty="0">
                  <a:solidFill>
                    <a:schemeClr val="tx1"/>
                  </a:solidFill>
                </a:rPr>
                <a:t>email to info@flash.org</a:t>
              </a:r>
              <a:r>
                <a:rPr lang="en-US" sz="1000" dirty="0" smtClean="0">
                  <a:solidFill>
                    <a:schemeClr val="tx1"/>
                  </a:solidFill>
                </a:rPr>
                <a:t>.</a:t>
              </a:r>
            </a:p>
            <a:p>
              <a:pPr>
                <a:spcBef>
                  <a:spcPts val="0"/>
                </a:spcBef>
                <a:spcAft>
                  <a:spcPts val="600"/>
                </a:spcAft>
              </a:pPr>
              <a:endParaRPr lang="en-US" sz="800" dirty="0" smtClean="0">
                <a:solidFill>
                  <a:schemeClr val="tx1"/>
                </a:solidFill>
              </a:endParaRPr>
            </a:p>
            <a:p>
              <a:pPr>
                <a:spcBef>
                  <a:spcPts val="0"/>
                </a:spcBef>
                <a:spcAft>
                  <a:spcPts val="600"/>
                </a:spcAft>
              </a:pPr>
              <a:endParaRPr lang="en-US" sz="800" dirty="0">
                <a:solidFill>
                  <a:schemeClr val="tx1"/>
                </a:solidFill>
              </a:endParaRPr>
            </a:p>
            <a:p>
              <a:pPr>
                <a:spcBef>
                  <a:spcPts val="0"/>
                </a:spcBef>
                <a:spcAft>
                  <a:spcPts val="600"/>
                </a:spcAft>
                <a:tabLst>
                  <a:tab pos="2055813" algn="l"/>
                  <a:tab pos="3997325" algn="l"/>
                </a:tabLst>
              </a:pPr>
              <a:r>
                <a:rPr lang="en-US" sz="800" dirty="0" smtClean="0">
                  <a:solidFill>
                    <a:schemeClr val="tx1"/>
                  </a:solidFill>
                </a:rPr>
                <a:t>Signature	Print Name	Date</a:t>
              </a:r>
              <a:endParaRPr lang="en-US" sz="800" dirty="0">
                <a:solidFill>
                  <a:schemeClr val="tx1"/>
                </a:solidFill>
              </a:endParaRPr>
            </a:p>
          </p:txBody>
        </p:sp>
        <p:cxnSp>
          <p:nvCxnSpPr>
            <p:cNvPr id="5" name="Straight Connector 4"/>
            <p:cNvCxnSpPr/>
            <p:nvPr/>
          </p:nvCxnSpPr>
          <p:spPr>
            <a:xfrm>
              <a:off x="533400" y="9067073"/>
              <a:ext cx="4743994" cy="0"/>
            </a:xfrm>
            <a:prstGeom prst="line">
              <a:avLst/>
            </a:prstGeom>
            <a:ln w="19050">
              <a:solidFill>
                <a:srgbClr val="43695B"/>
              </a:solidFill>
            </a:ln>
            <a:effectLst/>
          </p:spPr>
          <p:style>
            <a:lnRef idx="2">
              <a:schemeClr val="accent1"/>
            </a:lnRef>
            <a:fillRef idx="0">
              <a:schemeClr val="accent1"/>
            </a:fillRef>
            <a:effectRef idx="1">
              <a:schemeClr val="accent1"/>
            </a:effectRef>
            <a:fontRef idx="minor">
              <a:schemeClr val="tx1"/>
            </a:fontRef>
          </p:style>
        </p:cxnSp>
      </p:grpSp>
      <p:cxnSp>
        <p:nvCxnSpPr>
          <p:cNvPr id="9" name="Straight Connector 8"/>
          <p:cNvCxnSpPr/>
          <p:nvPr/>
        </p:nvCxnSpPr>
        <p:spPr>
          <a:xfrm>
            <a:off x="781266" y="3988076"/>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81266" y="4223207"/>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81266" y="6513562"/>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781266" y="6748693"/>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3970020" y="651356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3970020" y="6748693"/>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23703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Reviewers &amp; Contributors</a:t>
            </a:r>
          </a:p>
        </p:txBody>
      </p:sp>
      <p:sp>
        <p:nvSpPr>
          <p:cNvPr id="3" name="Slide Number Placeholder 2"/>
          <p:cNvSpPr>
            <a:spLocks noGrp="1"/>
          </p:cNvSpPr>
          <p:nvPr>
            <p:ph type="sldNum" sz="quarter" idx="4"/>
          </p:nvPr>
        </p:nvSpPr>
        <p:spPr/>
        <p:txBody>
          <a:bodyPr/>
          <a:lstStyle/>
          <a:p>
            <a:fld id="{7749E63D-D648-FD44-8A88-2CC5333ECCD2}" type="slidenum">
              <a:rPr lang="en-US" smtClean="0"/>
              <a:pPr/>
              <a:t>32</a:t>
            </a:fld>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1438" t="7702" r="74183" b="76262"/>
          <a:stretch/>
        </p:blipFill>
        <p:spPr>
          <a:xfrm>
            <a:off x="5222240" y="6334125"/>
            <a:ext cx="1117600" cy="1612901"/>
          </a:xfrm>
          <a:prstGeom prst="rect">
            <a:avLst/>
          </a:prstGeom>
        </p:spPr>
      </p:pic>
      <p:sp>
        <p:nvSpPr>
          <p:cNvPr id="8" name="Title 1"/>
          <p:cNvSpPr txBox="1">
            <a:spLocks/>
          </p:cNvSpPr>
          <p:nvPr/>
        </p:nvSpPr>
        <p:spPr>
          <a:xfrm>
            <a:off x="533400" y="2297069"/>
            <a:ext cx="6467475" cy="3913231"/>
          </a:xfrm>
          <a:prstGeom prst="rect">
            <a:avLst/>
          </a:prstGeom>
        </p:spPr>
        <p:txBody>
          <a:bodyPr lIns="0" rIns="0" numCol="2" spcCol="274320" anchor="t" anchorCtr="0">
            <a:no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000" b="1" dirty="0" smtClean="0">
                <a:solidFill>
                  <a:srgbClr val="344553"/>
                </a:solidFill>
              </a:rPr>
              <a:t>Mark </a:t>
            </a:r>
            <a:r>
              <a:rPr lang="en-US" sz="1000" b="1" dirty="0" err="1" smtClean="0">
                <a:solidFill>
                  <a:srgbClr val="344553"/>
                </a:solidFill>
              </a:rPr>
              <a:t>Bentien</a:t>
            </a:r>
            <a:r>
              <a:rPr lang="en-US" sz="1000" b="1" dirty="0"/>
              <a:t/>
            </a:r>
            <a:br>
              <a:rPr lang="en-US" sz="1000" b="1" dirty="0"/>
            </a:br>
            <a:r>
              <a:rPr lang="en-US" sz="1000" dirty="0" smtClean="0">
                <a:solidFill>
                  <a:schemeClr val="tx1"/>
                </a:solidFill>
              </a:rPr>
              <a:t>Southern </a:t>
            </a:r>
            <a:r>
              <a:rPr lang="en-US" sz="1000" dirty="0">
                <a:solidFill>
                  <a:schemeClr val="tx1"/>
                </a:solidFill>
              </a:rPr>
              <a:t>California Earthquake Center (SCEC), </a:t>
            </a:r>
            <a:r>
              <a:rPr lang="en-US" sz="1000" dirty="0" smtClean="0">
                <a:solidFill>
                  <a:schemeClr val="tx1"/>
                </a:solidFill>
              </a:rPr>
              <a:t/>
            </a:r>
            <a:br>
              <a:rPr lang="en-US" sz="1000" dirty="0" smtClean="0">
                <a:solidFill>
                  <a:schemeClr val="tx1"/>
                </a:solidFill>
              </a:rPr>
            </a:br>
            <a:r>
              <a:rPr lang="en-US" sz="1000" dirty="0" smtClean="0">
                <a:solidFill>
                  <a:schemeClr val="tx1"/>
                </a:solidFill>
              </a:rPr>
              <a:t>Earthquake </a:t>
            </a:r>
            <a:r>
              <a:rPr lang="en-US" sz="1000" dirty="0">
                <a:solidFill>
                  <a:schemeClr val="tx1"/>
                </a:solidFill>
              </a:rPr>
              <a:t>Country Alliance (ECA)</a:t>
            </a:r>
          </a:p>
          <a:p>
            <a:pPr>
              <a:spcBef>
                <a:spcPts val="0"/>
              </a:spcBef>
              <a:spcAft>
                <a:spcPts val="600"/>
              </a:spcAft>
            </a:pPr>
            <a:r>
              <a:rPr lang="en-US" sz="1000" b="1" dirty="0">
                <a:solidFill>
                  <a:srgbClr val="344553"/>
                </a:solidFill>
              </a:rPr>
              <a:t>Leslie Chapman-Henderson </a:t>
            </a:r>
            <a:r>
              <a:rPr lang="en-US" sz="1000" dirty="0" smtClean="0"/>
              <a:t/>
            </a:r>
            <a:br>
              <a:rPr lang="en-US" sz="1000" dirty="0" smtClean="0"/>
            </a:br>
            <a:r>
              <a:rPr lang="en-US" sz="1000" dirty="0" smtClean="0">
                <a:solidFill>
                  <a:schemeClr val="tx1"/>
                </a:solidFill>
              </a:rPr>
              <a:t>Federal </a:t>
            </a:r>
            <a:r>
              <a:rPr lang="en-US" sz="1000" dirty="0">
                <a:solidFill>
                  <a:schemeClr val="tx1"/>
                </a:solidFill>
              </a:rPr>
              <a:t>Alliance for Safe Homes (FLASH)</a:t>
            </a:r>
            <a:r>
              <a:rPr lang="en-US" sz="1000" baseline="30000" dirty="0">
                <a:solidFill>
                  <a:schemeClr val="tx1"/>
                </a:solidFill>
              </a:rPr>
              <a:t>®</a:t>
            </a:r>
          </a:p>
          <a:p>
            <a:pPr>
              <a:spcBef>
                <a:spcPts val="0"/>
              </a:spcBef>
              <a:spcAft>
                <a:spcPts val="600"/>
              </a:spcAft>
            </a:pPr>
            <a:r>
              <a:rPr lang="en-US" sz="1000" b="1" dirty="0">
                <a:solidFill>
                  <a:srgbClr val="344553"/>
                </a:solidFill>
              </a:rPr>
              <a:t>Barbara Harrison </a:t>
            </a:r>
            <a:r>
              <a:rPr lang="en-US" sz="1000" dirty="0" smtClean="0"/>
              <a:t/>
            </a:r>
            <a:br>
              <a:rPr lang="en-US" sz="1000" dirty="0" smtClean="0"/>
            </a:br>
            <a:r>
              <a:rPr lang="en-US" sz="1000" dirty="0" smtClean="0"/>
              <a:t>FLASH</a:t>
            </a:r>
            <a:endParaRPr lang="en-US" sz="1000" dirty="0"/>
          </a:p>
          <a:p>
            <a:pPr>
              <a:spcBef>
                <a:spcPts val="0"/>
              </a:spcBef>
              <a:spcAft>
                <a:spcPts val="600"/>
              </a:spcAft>
            </a:pPr>
            <a:r>
              <a:rPr lang="en-US" sz="1000" b="1" dirty="0">
                <a:solidFill>
                  <a:srgbClr val="344553"/>
                </a:solidFill>
              </a:rPr>
              <a:t>Ed </a:t>
            </a:r>
            <a:r>
              <a:rPr lang="en-US" sz="1000" b="1" dirty="0" err="1">
                <a:solidFill>
                  <a:srgbClr val="344553"/>
                </a:solidFill>
              </a:rPr>
              <a:t>Laatsch</a:t>
            </a:r>
            <a:r>
              <a:rPr lang="en-US" sz="1000" b="1" dirty="0">
                <a:solidFill>
                  <a:srgbClr val="344553"/>
                </a:solidFill>
              </a:rPr>
              <a:t> </a:t>
            </a:r>
            <a:r>
              <a:rPr lang="en-US" sz="1000" dirty="0" smtClean="0"/>
              <a:t/>
            </a:r>
            <a:br>
              <a:rPr lang="en-US" sz="1000" dirty="0" smtClean="0"/>
            </a:br>
            <a:r>
              <a:rPr lang="en-US" sz="1000" dirty="0">
                <a:solidFill>
                  <a:schemeClr val="tx1"/>
                </a:solidFill>
              </a:rPr>
              <a:t>Federal Emergency Management Agency (FEMA) </a:t>
            </a:r>
            <a:br>
              <a:rPr lang="en-US" sz="1000" dirty="0">
                <a:solidFill>
                  <a:schemeClr val="tx1"/>
                </a:solidFill>
              </a:rPr>
            </a:br>
            <a:r>
              <a:rPr lang="en-US" sz="1000" dirty="0">
                <a:solidFill>
                  <a:schemeClr val="tx1"/>
                </a:solidFill>
              </a:rPr>
              <a:t>Building Science Branch</a:t>
            </a:r>
          </a:p>
          <a:p>
            <a:pPr>
              <a:spcBef>
                <a:spcPts val="0"/>
              </a:spcBef>
              <a:spcAft>
                <a:spcPts val="600"/>
              </a:spcAft>
            </a:pPr>
            <a:r>
              <a:rPr lang="en-US" sz="1000" b="1" dirty="0">
                <a:solidFill>
                  <a:srgbClr val="344553"/>
                </a:solidFill>
              </a:rPr>
              <a:t>Kate Long </a:t>
            </a:r>
            <a:r>
              <a:rPr lang="en-US" sz="1000" dirty="0" smtClean="0"/>
              <a:t/>
            </a:r>
            <a:br>
              <a:rPr lang="en-US" sz="1000" dirty="0" smtClean="0"/>
            </a:br>
            <a:r>
              <a:rPr lang="en-US" sz="1000" dirty="0" smtClean="0">
                <a:solidFill>
                  <a:schemeClr val="tx1"/>
                </a:solidFill>
              </a:rPr>
              <a:t>California </a:t>
            </a:r>
            <a:r>
              <a:rPr lang="en-US" sz="1000" dirty="0">
                <a:solidFill>
                  <a:schemeClr val="tx1"/>
                </a:solidFill>
              </a:rPr>
              <a:t>Office of Emergency Management </a:t>
            </a:r>
            <a:r>
              <a:rPr lang="en-US" sz="1000" dirty="0" smtClean="0">
                <a:solidFill>
                  <a:schemeClr val="tx1"/>
                </a:solidFill>
              </a:rPr>
              <a:t/>
            </a:r>
            <a:br>
              <a:rPr lang="en-US" sz="1000" dirty="0" smtClean="0">
                <a:solidFill>
                  <a:schemeClr val="tx1"/>
                </a:solidFill>
              </a:rPr>
            </a:br>
            <a:r>
              <a:rPr lang="en-US" sz="1000" dirty="0" smtClean="0">
                <a:solidFill>
                  <a:schemeClr val="tx1"/>
                </a:solidFill>
              </a:rPr>
              <a:t>(</a:t>
            </a:r>
            <a:r>
              <a:rPr lang="en-US" sz="1000" dirty="0">
                <a:solidFill>
                  <a:schemeClr val="tx1"/>
                </a:solidFill>
              </a:rPr>
              <a:t>Cal OES)</a:t>
            </a:r>
          </a:p>
          <a:p>
            <a:pPr>
              <a:spcBef>
                <a:spcPts val="0"/>
              </a:spcBef>
              <a:spcAft>
                <a:spcPts val="600"/>
              </a:spcAft>
            </a:pPr>
            <a:r>
              <a:rPr lang="en-US" sz="1000" b="1" dirty="0">
                <a:solidFill>
                  <a:srgbClr val="344553"/>
                </a:solidFill>
              </a:rPr>
              <a:t>Carmen Mackey </a:t>
            </a:r>
            <a:r>
              <a:rPr lang="en-US" sz="1000" dirty="0" smtClean="0"/>
              <a:t/>
            </a:r>
            <a:br>
              <a:rPr lang="en-US" sz="1000" dirty="0" smtClean="0"/>
            </a:br>
            <a:r>
              <a:rPr lang="en-US" sz="1000" dirty="0" smtClean="0">
                <a:solidFill>
                  <a:schemeClr val="tx1"/>
                </a:solidFill>
              </a:rPr>
              <a:t>Los </a:t>
            </a:r>
            <a:r>
              <a:rPr lang="en-US" sz="1000" dirty="0">
                <a:solidFill>
                  <a:schemeClr val="tx1"/>
                </a:solidFill>
              </a:rPr>
              <a:t>Angeles County Fire Department (</a:t>
            </a:r>
            <a:r>
              <a:rPr lang="en-US" sz="1000" dirty="0" err="1">
                <a:solidFill>
                  <a:schemeClr val="tx1"/>
                </a:solidFill>
              </a:rPr>
              <a:t>LACo</a:t>
            </a:r>
            <a:r>
              <a:rPr lang="en-US" sz="1000" dirty="0">
                <a:solidFill>
                  <a:schemeClr val="tx1"/>
                </a:solidFill>
              </a:rPr>
              <a:t>)</a:t>
            </a:r>
          </a:p>
          <a:p>
            <a:pPr>
              <a:spcBef>
                <a:spcPts val="0"/>
              </a:spcBef>
              <a:spcAft>
                <a:spcPts val="600"/>
              </a:spcAft>
            </a:pPr>
            <a:r>
              <a:rPr lang="en-US" sz="1000" b="1" dirty="0" err="1">
                <a:solidFill>
                  <a:srgbClr val="344553"/>
                </a:solidFill>
              </a:rPr>
              <a:t>Janiele</a:t>
            </a:r>
            <a:r>
              <a:rPr lang="en-US" sz="1000" b="1" dirty="0">
                <a:solidFill>
                  <a:srgbClr val="344553"/>
                </a:solidFill>
              </a:rPr>
              <a:t> </a:t>
            </a:r>
            <a:r>
              <a:rPr lang="en-US" sz="1000" b="1" dirty="0" err="1">
                <a:solidFill>
                  <a:srgbClr val="344553"/>
                </a:solidFill>
              </a:rPr>
              <a:t>Maffei</a:t>
            </a:r>
            <a:r>
              <a:rPr lang="en-US" sz="1000" b="1" dirty="0">
                <a:solidFill>
                  <a:srgbClr val="344553"/>
                </a:solidFill>
              </a:rPr>
              <a:t> </a:t>
            </a:r>
            <a:r>
              <a:rPr lang="en-US" sz="1000" dirty="0" smtClean="0"/>
              <a:t/>
            </a:r>
            <a:br>
              <a:rPr lang="en-US" sz="1000" dirty="0" smtClean="0"/>
            </a:br>
            <a:r>
              <a:rPr lang="en-US" sz="1000" dirty="0" smtClean="0">
                <a:solidFill>
                  <a:schemeClr val="tx1"/>
                </a:solidFill>
              </a:rPr>
              <a:t>California </a:t>
            </a:r>
            <a:r>
              <a:rPr lang="en-US" sz="1000" dirty="0">
                <a:solidFill>
                  <a:schemeClr val="tx1"/>
                </a:solidFill>
              </a:rPr>
              <a:t>Earthquake Authority (CEA)</a:t>
            </a:r>
          </a:p>
          <a:p>
            <a:pPr>
              <a:spcBef>
                <a:spcPts val="0"/>
              </a:spcBef>
              <a:spcAft>
                <a:spcPts val="600"/>
              </a:spcAft>
            </a:pPr>
            <a:r>
              <a:rPr lang="en-US" sz="1000" b="1" dirty="0">
                <a:solidFill>
                  <a:srgbClr val="344553"/>
                </a:solidFill>
              </a:rPr>
              <a:t>Ines Pearce </a:t>
            </a:r>
            <a:r>
              <a:rPr lang="en-US" sz="1000" dirty="0" smtClean="0"/>
              <a:t/>
            </a:r>
            <a:br>
              <a:rPr lang="en-US" sz="1000" dirty="0" smtClean="0"/>
            </a:br>
            <a:r>
              <a:rPr lang="en-US" sz="1000" dirty="0" err="1" smtClean="0">
                <a:solidFill>
                  <a:schemeClr val="tx1"/>
                </a:solidFill>
              </a:rPr>
              <a:t>Pearce</a:t>
            </a:r>
            <a:r>
              <a:rPr lang="en-US" sz="1000" dirty="0" smtClean="0">
                <a:solidFill>
                  <a:schemeClr val="tx1"/>
                </a:solidFill>
              </a:rPr>
              <a:t> </a:t>
            </a:r>
            <a:r>
              <a:rPr lang="en-US" sz="1000" dirty="0">
                <a:solidFill>
                  <a:schemeClr val="tx1"/>
                </a:solidFill>
              </a:rPr>
              <a:t>Global Partners</a:t>
            </a:r>
          </a:p>
          <a:p>
            <a:pPr>
              <a:spcBef>
                <a:spcPts val="0"/>
              </a:spcBef>
              <a:spcAft>
                <a:spcPts val="600"/>
              </a:spcAft>
            </a:pPr>
            <a:r>
              <a:rPr lang="en-US" sz="1000" b="1" dirty="0">
                <a:solidFill>
                  <a:srgbClr val="344553"/>
                </a:solidFill>
              </a:rPr>
              <a:t>Wendy Phillips </a:t>
            </a:r>
            <a:r>
              <a:rPr lang="en-US" sz="1000" dirty="0" smtClean="0"/>
              <a:t/>
            </a:r>
            <a:br>
              <a:rPr lang="en-US" sz="1000" dirty="0" smtClean="0"/>
            </a:br>
            <a:r>
              <a:rPr lang="en-US" sz="1000" dirty="0" smtClean="0">
                <a:solidFill>
                  <a:schemeClr val="tx1"/>
                </a:solidFill>
              </a:rPr>
              <a:t>FEMA </a:t>
            </a:r>
            <a:r>
              <a:rPr lang="en-US" sz="1000" dirty="0">
                <a:solidFill>
                  <a:schemeClr val="tx1"/>
                </a:solidFill>
              </a:rPr>
              <a:t>Building Science Branch</a:t>
            </a:r>
          </a:p>
          <a:p>
            <a:pPr>
              <a:spcBef>
                <a:spcPts val="0"/>
              </a:spcBef>
              <a:spcAft>
                <a:spcPts val="600"/>
              </a:spcAft>
            </a:pPr>
            <a:r>
              <a:rPr lang="en-US" sz="1000" b="1" dirty="0">
                <a:solidFill>
                  <a:srgbClr val="344553"/>
                </a:solidFill>
              </a:rPr>
              <a:t>Jeff </a:t>
            </a:r>
            <a:r>
              <a:rPr lang="en-US" sz="1000" b="1" dirty="0" err="1">
                <a:solidFill>
                  <a:srgbClr val="344553"/>
                </a:solidFill>
              </a:rPr>
              <a:t>Plumblee</a:t>
            </a:r>
            <a:r>
              <a:rPr lang="en-US" sz="1000" b="1" dirty="0">
                <a:solidFill>
                  <a:srgbClr val="344553"/>
                </a:solidFill>
              </a:rPr>
              <a:t>, PhD. </a:t>
            </a:r>
            <a:br>
              <a:rPr lang="en-US" sz="1000" b="1" dirty="0">
                <a:solidFill>
                  <a:srgbClr val="344553"/>
                </a:solidFill>
              </a:rPr>
            </a:br>
            <a:r>
              <a:rPr lang="en-US" sz="1000" dirty="0" smtClean="0">
                <a:solidFill>
                  <a:schemeClr val="tx1"/>
                </a:solidFill>
              </a:rPr>
              <a:t>FLUOR</a:t>
            </a:r>
            <a:endParaRPr lang="en-US" sz="1000" dirty="0">
              <a:solidFill>
                <a:schemeClr val="tx1"/>
              </a:solidFill>
            </a:endParaRPr>
          </a:p>
          <a:p>
            <a:pPr>
              <a:spcBef>
                <a:spcPts val="0"/>
              </a:spcBef>
              <a:spcAft>
                <a:spcPts val="600"/>
              </a:spcAft>
            </a:pPr>
            <a:r>
              <a:rPr lang="en-US" sz="1000" b="1" dirty="0">
                <a:solidFill>
                  <a:srgbClr val="344553"/>
                </a:solidFill>
              </a:rPr>
              <a:t>Audrey </a:t>
            </a:r>
            <a:r>
              <a:rPr lang="en-US" sz="1000" b="1" dirty="0" err="1">
                <a:solidFill>
                  <a:srgbClr val="344553"/>
                </a:solidFill>
              </a:rPr>
              <a:t>Rierson</a:t>
            </a:r>
            <a:r>
              <a:rPr lang="en-US" sz="1000" dirty="0" smtClean="0"/>
              <a:t/>
            </a:r>
            <a:br>
              <a:rPr lang="en-US" sz="1000" dirty="0" smtClean="0"/>
            </a:br>
            <a:r>
              <a:rPr lang="en-US" sz="1000" dirty="0" smtClean="0">
                <a:solidFill>
                  <a:schemeClr val="tx1"/>
                </a:solidFill>
              </a:rPr>
              <a:t>FLASH</a:t>
            </a:r>
            <a:endParaRPr lang="en-US" sz="1000" dirty="0">
              <a:solidFill>
                <a:schemeClr val="tx1"/>
              </a:solidFill>
            </a:endParaRPr>
          </a:p>
          <a:p>
            <a:pPr>
              <a:spcBef>
                <a:spcPts val="0"/>
              </a:spcBef>
              <a:spcAft>
                <a:spcPts val="600"/>
              </a:spcAft>
            </a:pPr>
            <a:r>
              <a:rPr lang="en-US" sz="1000" b="1" dirty="0">
                <a:solidFill>
                  <a:srgbClr val="344553"/>
                </a:solidFill>
              </a:rPr>
              <a:t>Tim </a:t>
            </a:r>
            <a:r>
              <a:rPr lang="en-US" sz="1000" b="1" dirty="0" err="1">
                <a:solidFill>
                  <a:srgbClr val="344553"/>
                </a:solidFill>
              </a:rPr>
              <a:t>Smail</a:t>
            </a:r>
            <a:r>
              <a:rPr lang="en-US" sz="1000" b="1" dirty="0">
                <a:solidFill>
                  <a:srgbClr val="344553"/>
                </a:solidFill>
              </a:rPr>
              <a:t> </a:t>
            </a:r>
            <a:r>
              <a:rPr lang="en-US" sz="1000" dirty="0" smtClean="0"/>
              <a:t/>
            </a:r>
            <a:br>
              <a:rPr lang="en-US" sz="1000" dirty="0" smtClean="0"/>
            </a:br>
            <a:r>
              <a:rPr lang="en-US" sz="1000" dirty="0" smtClean="0">
                <a:solidFill>
                  <a:schemeClr val="tx1"/>
                </a:solidFill>
              </a:rPr>
              <a:t>FLASH</a:t>
            </a:r>
            <a:endParaRPr lang="en-US" sz="1000" dirty="0">
              <a:solidFill>
                <a:schemeClr val="tx1"/>
              </a:solidFill>
            </a:endParaRPr>
          </a:p>
          <a:p>
            <a:pPr>
              <a:spcBef>
                <a:spcPts val="0"/>
              </a:spcBef>
              <a:spcAft>
                <a:spcPts val="600"/>
              </a:spcAft>
            </a:pPr>
            <a:r>
              <a:rPr lang="en-US" sz="1000" b="1" dirty="0">
                <a:solidFill>
                  <a:srgbClr val="344553"/>
                </a:solidFill>
              </a:rPr>
              <a:t>David Vaughn </a:t>
            </a:r>
            <a:r>
              <a:rPr lang="en-US" sz="1000" dirty="0" smtClean="0"/>
              <a:t/>
            </a:r>
            <a:br>
              <a:rPr lang="en-US" sz="1000" dirty="0" smtClean="0"/>
            </a:br>
            <a:r>
              <a:rPr lang="en-US" sz="1000" dirty="0" smtClean="0">
                <a:solidFill>
                  <a:schemeClr val="tx1"/>
                </a:solidFill>
              </a:rPr>
              <a:t>FLUOR</a:t>
            </a:r>
            <a:endParaRPr lang="en-US" sz="1000" dirty="0">
              <a:solidFill>
                <a:schemeClr val="tx1"/>
              </a:solidFill>
            </a:endParaRPr>
          </a:p>
          <a:p>
            <a:pPr>
              <a:spcBef>
                <a:spcPts val="0"/>
              </a:spcBef>
              <a:spcAft>
                <a:spcPts val="600"/>
              </a:spcAft>
            </a:pPr>
            <a:r>
              <a:rPr lang="en-US" sz="1000" b="1" dirty="0">
                <a:solidFill>
                  <a:srgbClr val="344553"/>
                </a:solidFill>
              </a:rPr>
              <a:t>Eric Vaughn </a:t>
            </a:r>
            <a:r>
              <a:rPr lang="en-US" sz="1000" dirty="0" smtClean="0"/>
              <a:t/>
            </a:r>
            <a:br>
              <a:rPr lang="en-US" sz="1000" dirty="0" smtClean="0"/>
            </a:br>
            <a:r>
              <a:rPr lang="en-US" sz="1000" dirty="0" smtClean="0">
                <a:solidFill>
                  <a:schemeClr val="tx1"/>
                </a:solidFill>
              </a:rPr>
              <a:t>FLASH</a:t>
            </a:r>
            <a:endParaRPr lang="en-US" sz="1000" dirty="0">
              <a:solidFill>
                <a:schemeClr val="tx1"/>
              </a:solidFill>
            </a:endParaRPr>
          </a:p>
          <a:p>
            <a:pPr>
              <a:spcBef>
                <a:spcPts val="0"/>
              </a:spcBef>
              <a:spcAft>
                <a:spcPts val="600"/>
              </a:spcAft>
            </a:pPr>
            <a:r>
              <a:rPr lang="en-US" sz="1000" b="1" dirty="0">
                <a:solidFill>
                  <a:srgbClr val="344553"/>
                </a:solidFill>
              </a:rPr>
              <a:t>Margaret Vinci </a:t>
            </a:r>
            <a:r>
              <a:rPr lang="en-US" sz="1000" dirty="0" smtClean="0"/>
              <a:t/>
            </a:r>
            <a:br>
              <a:rPr lang="en-US" sz="1000" dirty="0" smtClean="0"/>
            </a:br>
            <a:r>
              <a:rPr lang="en-US" sz="1000" dirty="0" smtClean="0">
                <a:solidFill>
                  <a:schemeClr val="tx1"/>
                </a:solidFill>
              </a:rPr>
              <a:t>California </a:t>
            </a:r>
            <a:r>
              <a:rPr lang="en-US" sz="1000" dirty="0">
                <a:solidFill>
                  <a:schemeClr val="tx1"/>
                </a:solidFill>
              </a:rPr>
              <a:t>Institute of Technology</a:t>
            </a:r>
          </a:p>
          <a:p>
            <a:pPr>
              <a:spcBef>
                <a:spcPts val="0"/>
              </a:spcBef>
              <a:spcAft>
                <a:spcPts val="600"/>
              </a:spcAft>
            </a:pPr>
            <a:endParaRPr lang="en-US" sz="1000" dirty="0"/>
          </a:p>
        </p:txBody>
      </p:sp>
    </p:spTree>
    <p:extLst>
      <p:ext uri="{BB962C8B-B14F-4D97-AF65-F5344CB8AC3E}">
        <p14:creationId xmlns:p14="http://schemas.microsoft.com/office/powerpoint/2010/main" val="38837701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Notes</a:t>
            </a:r>
            <a:endParaRPr lang="en-US" dirty="0"/>
          </a:p>
        </p:txBody>
      </p:sp>
    </p:spTree>
    <p:extLst>
      <p:ext uri="{BB962C8B-B14F-4D97-AF65-F5344CB8AC3E}">
        <p14:creationId xmlns:p14="http://schemas.microsoft.com/office/powerpoint/2010/main" val="26808634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Valuable Websites</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34</a:t>
            </a:fld>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0784" t="8365" r="58824" b="73359"/>
          <a:stretch/>
        </p:blipFill>
        <p:spPr>
          <a:xfrm>
            <a:off x="4457700" y="6877050"/>
            <a:ext cx="2362200" cy="1838325"/>
          </a:xfrm>
          <a:prstGeom prst="rect">
            <a:avLst/>
          </a:prstGeom>
        </p:spPr>
      </p:pic>
      <p:sp>
        <p:nvSpPr>
          <p:cNvPr id="10" name="Rectangle 9"/>
          <p:cNvSpPr/>
          <p:nvPr/>
        </p:nvSpPr>
        <p:spPr>
          <a:xfrm>
            <a:off x="5276718" y="7439025"/>
            <a:ext cx="654025" cy="369332"/>
          </a:xfrm>
          <a:prstGeom prst="rect">
            <a:avLst/>
          </a:prstGeom>
        </p:spPr>
        <p:txBody>
          <a:bodyPr wrap="none" lIns="0" rIns="0">
            <a:spAutoFit/>
          </a:bodyPr>
          <a:lstStyle/>
          <a:p>
            <a:pPr algn="ctr"/>
            <a:r>
              <a:rPr lang="en-US" b="1" dirty="0" smtClean="0">
                <a:solidFill>
                  <a:srgbClr val="344553"/>
                </a:solidFill>
                <a:latin typeface="Arial" panose="020B0604020202020204" pitchFamily="34" charset="0"/>
                <a:cs typeface="Arial" panose="020B0604020202020204" pitchFamily="34" charset="0"/>
              </a:rPr>
              <a:t>WWW</a:t>
            </a:r>
            <a:endParaRPr lang="en-US" b="1" dirty="0">
              <a:solidFill>
                <a:srgbClr val="344553"/>
              </a:solidFill>
              <a:latin typeface="Arial" panose="020B0604020202020204" pitchFamily="34" charset="0"/>
              <a:cs typeface="Arial" panose="020B0604020202020204" pitchFamily="34" charset="0"/>
            </a:endParaRPr>
          </a:p>
        </p:txBody>
      </p:sp>
      <p:sp>
        <p:nvSpPr>
          <p:cNvPr id="11" name="Title 1"/>
          <p:cNvSpPr txBox="1">
            <a:spLocks/>
          </p:cNvSpPr>
          <p:nvPr/>
        </p:nvSpPr>
        <p:spPr>
          <a:xfrm>
            <a:off x="533400" y="2297069"/>
            <a:ext cx="5052665" cy="4324261"/>
          </a:xfrm>
          <a:prstGeom prst="rect">
            <a:avLst/>
          </a:prstGeom>
        </p:spPr>
        <p:txBody>
          <a:bodyPr wrap="non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lnSpc>
                <a:spcPct val="150000"/>
              </a:lnSpc>
              <a:spcBef>
                <a:spcPts val="0"/>
              </a:spcBef>
              <a:spcAft>
                <a:spcPts val="1200"/>
              </a:spcAft>
            </a:pPr>
            <a:r>
              <a:rPr lang="en-US" sz="1000" b="1" dirty="0">
                <a:solidFill>
                  <a:srgbClr val="43695B"/>
                </a:solidFill>
              </a:rPr>
              <a:t>DRB TOOLKIT </a:t>
            </a:r>
            <a:r>
              <a:rPr lang="en-US" sz="1000" b="1" dirty="0" smtClean="0">
                <a:solidFill>
                  <a:srgbClr val="43695B"/>
                </a:solidFill>
              </a:rPr>
              <a:t/>
            </a:r>
            <a:br>
              <a:rPr lang="en-US" sz="1000" b="1" dirty="0" smtClean="0">
                <a:solidFill>
                  <a:srgbClr val="43695B"/>
                </a:solidFill>
              </a:rPr>
            </a:br>
            <a:r>
              <a:rPr lang="en-US" sz="1000" dirty="0">
                <a:solidFill>
                  <a:schemeClr val="tx1"/>
                </a:solidFill>
              </a:rPr>
              <a:t>http://www.DRBToolKit.org (use coupon code at checkout: </a:t>
            </a:r>
            <a:r>
              <a:rPr lang="en-US" sz="1000" dirty="0" err="1">
                <a:solidFill>
                  <a:schemeClr val="tx1"/>
                </a:solidFill>
              </a:rPr>
              <a:t>QuakeSmart</a:t>
            </a:r>
            <a:r>
              <a:rPr lang="en-US" sz="1000" dirty="0">
                <a:solidFill>
                  <a:schemeClr val="tx1"/>
                </a:solidFill>
              </a:rPr>
              <a:t>)</a:t>
            </a:r>
          </a:p>
          <a:p>
            <a:pPr>
              <a:lnSpc>
                <a:spcPct val="150000"/>
              </a:lnSpc>
              <a:spcBef>
                <a:spcPts val="0"/>
              </a:spcBef>
              <a:spcAft>
                <a:spcPts val="1200"/>
              </a:spcAft>
            </a:pPr>
            <a:r>
              <a:rPr lang="en-US" sz="1000" b="1" dirty="0">
                <a:solidFill>
                  <a:srgbClr val="43695B"/>
                </a:solidFill>
              </a:rPr>
              <a:t>EARTHQUAKE COUNTRY ALLIANCE –  SEVEN STEPS TO EARTHQUAKE SAFETY </a:t>
            </a:r>
            <a:r>
              <a:rPr lang="en-US" sz="1000" b="1" dirty="0" smtClean="0">
                <a:solidFill>
                  <a:srgbClr val="43695B"/>
                </a:solidFill>
              </a:rPr>
              <a:t/>
            </a:r>
            <a:br>
              <a:rPr lang="en-US" sz="1000" b="1" dirty="0" smtClean="0">
                <a:solidFill>
                  <a:srgbClr val="43695B"/>
                </a:solidFill>
              </a:rPr>
            </a:br>
            <a:r>
              <a:rPr lang="en-US" sz="1000" dirty="0">
                <a:solidFill>
                  <a:schemeClr val="tx1"/>
                </a:solidFill>
              </a:rPr>
              <a:t>http://earthquakecountry.org/sevensteps/  </a:t>
            </a:r>
          </a:p>
          <a:p>
            <a:pPr>
              <a:lnSpc>
                <a:spcPct val="150000"/>
              </a:lnSpc>
              <a:spcBef>
                <a:spcPts val="0"/>
              </a:spcBef>
              <a:spcAft>
                <a:spcPts val="1200"/>
              </a:spcAft>
            </a:pPr>
            <a:r>
              <a:rPr lang="en-US" sz="1000" b="1" dirty="0">
                <a:solidFill>
                  <a:srgbClr val="43695B"/>
                </a:solidFill>
              </a:rPr>
              <a:t>FEMA EARTHQUAKE INFORMATION/QUAKESMART TOOLKIT </a:t>
            </a:r>
            <a:r>
              <a:rPr lang="en-US" sz="1000" b="1" dirty="0" smtClean="0">
                <a:solidFill>
                  <a:srgbClr val="43695B"/>
                </a:solidFill>
              </a:rPr>
              <a:t/>
            </a:r>
            <a:br>
              <a:rPr lang="en-US" sz="1000" b="1" dirty="0" smtClean="0">
                <a:solidFill>
                  <a:srgbClr val="43695B"/>
                </a:solidFill>
              </a:rPr>
            </a:br>
            <a:r>
              <a:rPr lang="en-US" sz="1000" dirty="0">
                <a:solidFill>
                  <a:schemeClr val="tx1"/>
                </a:solidFill>
              </a:rPr>
              <a:t>http://www.fema.gov/QuakeSmart </a:t>
            </a:r>
            <a:br>
              <a:rPr lang="en-US" sz="1000" dirty="0">
                <a:solidFill>
                  <a:schemeClr val="tx1"/>
                </a:solidFill>
              </a:rPr>
            </a:br>
            <a:r>
              <a:rPr lang="en-US" sz="1000" dirty="0">
                <a:solidFill>
                  <a:schemeClr val="tx1"/>
                </a:solidFill>
              </a:rPr>
              <a:t>http://www.flash.org/QuakeSmart/</a:t>
            </a:r>
          </a:p>
          <a:p>
            <a:pPr>
              <a:lnSpc>
                <a:spcPct val="150000"/>
              </a:lnSpc>
              <a:spcBef>
                <a:spcPts val="0"/>
              </a:spcBef>
              <a:spcAft>
                <a:spcPts val="1200"/>
              </a:spcAft>
            </a:pPr>
            <a:r>
              <a:rPr lang="en-US" sz="1000" b="1" dirty="0">
                <a:solidFill>
                  <a:srgbClr val="43695B"/>
                </a:solidFill>
              </a:rPr>
              <a:t>FLASH </a:t>
            </a:r>
            <a:r>
              <a:rPr lang="en-US" sz="1000" b="1" dirty="0" smtClean="0">
                <a:solidFill>
                  <a:srgbClr val="344553"/>
                </a:solidFill>
              </a:rPr>
              <a:t/>
            </a:r>
            <a:br>
              <a:rPr lang="en-US" sz="1000" b="1" dirty="0" smtClean="0">
                <a:solidFill>
                  <a:srgbClr val="344553"/>
                </a:solidFill>
              </a:rPr>
            </a:br>
            <a:r>
              <a:rPr lang="en-US" sz="1000" dirty="0">
                <a:solidFill>
                  <a:schemeClr val="tx1"/>
                </a:solidFill>
              </a:rPr>
              <a:t>http://www.flash.org/QuakeSmart </a:t>
            </a:r>
            <a:br>
              <a:rPr lang="en-US" sz="1000" dirty="0">
                <a:solidFill>
                  <a:schemeClr val="tx1"/>
                </a:solidFill>
              </a:rPr>
            </a:br>
            <a:r>
              <a:rPr lang="en-US" sz="1000" dirty="0">
                <a:solidFill>
                  <a:schemeClr val="tx1"/>
                </a:solidFill>
              </a:rPr>
              <a:t>http://www.flash.org/peril_earthquake.php </a:t>
            </a:r>
            <a:br>
              <a:rPr lang="en-US" sz="1000" dirty="0">
                <a:solidFill>
                  <a:schemeClr val="tx1"/>
                </a:solidFill>
              </a:rPr>
            </a:br>
            <a:r>
              <a:rPr lang="en-US" sz="1000" dirty="0">
                <a:solidFill>
                  <a:schemeClr val="tx1"/>
                </a:solidFill>
              </a:rPr>
              <a:t>www.quakesmartcommunity.org</a:t>
            </a:r>
          </a:p>
          <a:p>
            <a:pPr>
              <a:lnSpc>
                <a:spcPct val="150000"/>
              </a:lnSpc>
              <a:spcBef>
                <a:spcPts val="0"/>
              </a:spcBef>
              <a:spcAft>
                <a:spcPts val="1200"/>
              </a:spcAft>
            </a:pPr>
            <a:r>
              <a:rPr lang="en-US" sz="1000" b="1" dirty="0">
                <a:solidFill>
                  <a:srgbClr val="43695B"/>
                </a:solidFill>
              </a:rPr>
              <a:t>GREAT SHAKEOUT EARTHQUAKE DRILLS </a:t>
            </a:r>
            <a:r>
              <a:rPr lang="en-US" sz="1000" b="1" dirty="0" smtClean="0">
                <a:solidFill>
                  <a:srgbClr val="43695B"/>
                </a:solidFill>
              </a:rPr>
              <a:t/>
            </a:r>
            <a:br>
              <a:rPr lang="en-US" sz="1000" b="1" dirty="0" smtClean="0">
                <a:solidFill>
                  <a:srgbClr val="43695B"/>
                </a:solidFill>
              </a:rPr>
            </a:br>
            <a:r>
              <a:rPr lang="en-US" sz="1000" dirty="0">
                <a:solidFill>
                  <a:schemeClr val="tx1"/>
                </a:solidFill>
              </a:rPr>
              <a:t>http://www.shakeout.org</a:t>
            </a:r>
          </a:p>
          <a:p>
            <a:pPr>
              <a:lnSpc>
                <a:spcPct val="150000"/>
              </a:lnSpc>
              <a:spcBef>
                <a:spcPts val="0"/>
              </a:spcBef>
              <a:spcAft>
                <a:spcPts val="1200"/>
              </a:spcAft>
            </a:pPr>
            <a:r>
              <a:rPr lang="en-US" sz="1000" b="1" dirty="0">
                <a:solidFill>
                  <a:srgbClr val="43695B"/>
                </a:solidFill>
              </a:rPr>
              <a:t>READY </a:t>
            </a:r>
            <a:r>
              <a:rPr lang="en-US" sz="1000" b="1" dirty="0" smtClean="0">
                <a:solidFill>
                  <a:srgbClr val="344553"/>
                </a:solidFill>
              </a:rPr>
              <a:t/>
            </a:r>
            <a:br>
              <a:rPr lang="en-US" sz="1000" b="1" dirty="0" smtClean="0">
                <a:solidFill>
                  <a:srgbClr val="344553"/>
                </a:solidFill>
              </a:rPr>
            </a:br>
            <a:r>
              <a:rPr lang="en-US" sz="1000" dirty="0">
                <a:solidFill>
                  <a:schemeClr val="tx1"/>
                </a:solidFill>
              </a:rPr>
              <a:t>https://www.ready.gov/earthquakes</a:t>
            </a:r>
          </a:p>
        </p:txBody>
      </p:sp>
    </p:spTree>
    <p:extLst>
      <p:ext uri="{BB962C8B-B14F-4D97-AF65-F5344CB8AC3E}">
        <p14:creationId xmlns:p14="http://schemas.microsoft.com/office/powerpoint/2010/main" val="2685910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3305706" y="3215100"/>
            <a:ext cx="1458047" cy="516392"/>
          </a:xfrm>
          <a:prstGeom prst="rect">
            <a:avLst/>
          </a:prstGeom>
        </p:spPr>
      </p:pic>
      <p:pic>
        <p:nvPicPr>
          <p:cNvPr id="15" name="Picture 14"/>
          <p:cNvPicPr>
            <a:picLocks noChangeAspect="1"/>
          </p:cNvPicPr>
          <p:nvPr/>
        </p:nvPicPr>
        <p:blipFill>
          <a:blip r:embed="rId4"/>
          <a:stretch>
            <a:fillRect/>
          </a:stretch>
        </p:blipFill>
        <p:spPr>
          <a:xfrm>
            <a:off x="3224209" y="4611035"/>
            <a:ext cx="1621043" cy="550615"/>
          </a:xfrm>
          <a:prstGeom prst="rect">
            <a:avLst/>
          </a:prstGeom>
        </p:spPr>
      </p:pic>
      <p:sp>
        <p:nvSpPr>
          <p:cNvPr id="28" name="Title 1"/>
          <p:cNvSpPr txBox="1">
            <a:spLocks/>
          </p:cNvSpPr>
          <p:nvPr/>
        </p:nvSpPr>
        <p:spPr>
          <a:xfrm>
            <a:off x="533400" y="783844"/>
            <a:ext cx="5806440" cy="600456"/>
          </a:xfrm>
          <a:prstGeom prst="rect">
            <a:avLst/>
          </a:prstGeom>
        </p:spPr>
        <p:txBody>
          <a:bodyPr lIns="0" tIns="0" rIns="0" bIns="0" anchor="b" anchorCtr="0"/>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b="1" dirty="0" smtClean="0">
                <a:solidFill>
                  <a:schemeClr val="tx1">
                    <a:lumMod val="65000"/>
                    <a:lumOff val="35000"/>
                  </a:schemeClr>
                </a:solidFill>
                <a:latin typeface="Arial" panose="020B0604020202020204" pitchFamily="34" charset="0"/>
                <a:cs typeface="Arial" panose="020B0604020202020204" pitchFamily="34" charset="0"/>
              </a:rPr>
              <a:t>Thanks to Our Sponsors</a:t>
            </a:r>
            <a:endParaRPr lang="en-US" sz="28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fld id="{7749E63D-D648-FD44-8A88-2CC5333ECCD2}" type="slidenum">
              <a:rPr lang="en-US" smtClean="0"/>
              <a:pPr/>
              <a:t>35</a:t>
            </a:fld>
            <a:endParaRPr lang="en-US" dirty="0"/>
          </a:p>
        </p:txBody>
      </p:sp>
    </p:spTree>
    <p:extLst>
      <p:ext uri="{BB962C8B-B14F-4D97-AF65-F5344CB8AC3E}">
        <p14:creationId xmlns:p14="http://schemas.microsoft.com/office/powerpoint/2010/main" val="2700335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AGENDA</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36</a:t>
            </a:fld>
            <a:endParaRPr lang="en-US" dirty="0"/>
          </a:p>
        </p:txBody>
      </p:sp>
    </p:spTree>
    <p:extLst>
      <p:ext uri="{BB962C8B-B14F-4D97-AF65-F5344CB8AC3E}">
        <p14:creationId xmlns:p14="http://schemas.microsoft.com/office/powerpoint/2010/main" val="42007172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WELCOME</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37</a:t>
            </a:fld>
            <a:endParaRPr lang="en-US" dirty="0"/>
          </a:p>
        </p:txBody>
      </p:sp>
    </p:spTree>
    <p:extLst>
      <p:ext uri="{BB962C8B-B14F-4D97-AF65-F5344CB8AC3E}">
        <p14:creationId xmlns:p14="http://schemas.microsoft.com/office/powerpoint/2010/main" val="8797649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INTRODUCTION TO QUAKESMART</a:t>
            </a:r>
            <a:endParaRPr lang="en-US" baseline="30000"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38</a:t>
            </a:fld>
            <a:endParaRPr lang="en-US" dirty="0"/>
          </a:p>
        </p:txBody>
      </p:sp>
    </p:spTree>
    <p:extLst>
      <p:ext uri="{BB962C8B-B14F-4D97-AF65-F5344CB8AC3E}">
        <p14:creationId xmlns:p14="http://schemas.microsoft.com/office/powerpoint/2010/main" val="5601970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NOTES</a:t>
            </a:r>
            <a:endParaRPr lang="en-US" dirty="0"/>
          </a:p>
        </p:txBody>
      </p:sp>
      <p:grpSp>
        <p:nvGrpSpPr>
          <p:cNvPr id="23" name="Group 22"/>
          <p:cNvGrpSpPr/>
          <p:nvPr/>
        </p:nvGrpSpPr>
        <p:grpSpPr>
          <a:xfrm>
            <a:off x="531537" y="2623204"/>
            <a:ext cx="6707463" cy="6121400"/>
            <a:chOff x="531537" y="2801004"/>
            <a:chExt cx="6707463" cy="6121400"/>
          </a:xfrm>
        </p:grpSpPr>
        <p:cxnSp>
          <p:nvCxnSpPr>
            <p:cNvPr id="3" name="Straight Connector 2"/>
            <p:cNvCxnSpPr/>
            <p:nvPr/>
          </p:nvCxnSpPr>
          <p:spPr>
            <a:xfrm>
              <a:off x="531537" y="2801004"/>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 name="Straight Connector 3"/>
            <p:cNvCxnSpPr/>
            <p:nvPr/>
          </p:nvCxnSpPr>
          <p:spPr>
            <a:xfrm>
              <a:off x="531537" y="3183591"/>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531537" y="3566178"/>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531537" y="3948765"/>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531537" y="4331352"/>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31537" y="4713939"/>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31537" y="5096526"/>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531537" y="5479113"/>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31537" y="5861700"/>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531537" y="6244287"/>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31537" y="6626874"/>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531537" y="7009461"/>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31537" y="7774635"/>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31537" y="8922404"/>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31537" y="8539809"/>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31537" y="7392048"/>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31537" y="8157222"/>
              <a:ext cx="6707463"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17" name="Slide Number Placeholder 16"/>
          <p:cNvSpPr>
            <a:spLocks noGrp="1"/>
          </p:cNvSpPr>
          <p:nvPr>
            <p:ph type="sldNum" sz="quarter" idx="4"/>
          </p:nvPr>
        </p:nvSpPr>
        <p:spPr/>
        <p:txBody>
          <a:bodyPr/>
          <a:lstStyle/>
          <a:p>
            <a:fld id="{7749E63D-D648-FD44-8A88-2CC5333ECCD2}" type="slidenum">
              <a:rPr lang="en-US" smtClean="0"/>
              <a:pPr/>
              <a:t>39</a:t>
            </a:fld>
            <a:endParaRPr lang="en-US" dirty="0"/>
          </a:p>
        </p:txBody>
      </p:sp>
    </p:spTree>
    <p:extLst>
      <p:ext uri="{BB962C8B-B14F-4D97-AF65-F5344CB8AC3E}">
        <p14:creationId xmlns:p14="http://schemas.microsoft.com/office/powerpoint/2010/main" val="422071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Should Business and Organizations </a:t>
            </a:r>
            <a:br>
              <a:rPr lang="en-US" dirty="0" smtClean="0"/>
            </a:br>
            <a:r>
              <a:rPr lang="en-US" dirty="0" smtClean="0"/>
              <a:t>Care About Earthquake Risk?</a:t>
            </a:r>
            <a:endParaRPr lang="en-US" dirty="0"/>
          </a:p>
        </p:txBody>
      </p:sp>
      <p:sp>
        <p:nvSpPr>
          <p:cNvPr id="6" name="TextBox 5"/>
          <p:cNvSpPr txBox="1"/>
          <p:nvPr/>
        </p:nvSpPr>
        <p:spPr>
          <a:xfrm>
            <a:off x="533400" y="1662934"/>
            <a:ext cx="2628900" cy="1400383"/>
          </a:xfrm>
          <a:prstGeom prst="rect">
            <a:avLst/>
          </a:prstGeom>
          <a:noFill/>
        </p:spPr>
        <p:txBody>
          <a:bodyPr wrap="square" lIns="0" tIns="0" rIns="0" rtlCol="0">
            <a:spAutoFit/>
          </a:bodyPr>
          <a:lstStyle/>
          <a:p>
            <a:r>
              <a:rPr lang="en-US" sz="1100" dirty="0">
                <a:latin typeface="Arial" panose="020B0604020202020204" pitchFamily="34" charset="0"/>
                <a:cs typeface="Arial" panose="020B0604020202020204" pitchFamily="34" charset="0"/>
              </a:rPr>
              <a:t>Most of the United States is at some risk for earthquakes, and it is important that organizations (businesses, community groups, associations, etc.) understand the potential impacts. Developing a Preparedness and Mitigation Project Plan and taking action protects employees, customers, and business continuity.</a:t>
            </a:r>
          </a:p>
        </p:txBody>
      </p:sp>
      <p:sp>
        <p:nvSpPr>
          <p:cNvPr id="7" name="Slide Number Placeholder 6"/>
          <p:cNvSpPr>
            <a:spLocks noGrp="1"/>
          </p:cNvSpPr>
          <p:nvPr>
            <p:ph type="sldNum" sz="quarter" idx="4"/>
          </p:nvPr>
        </p:nvSpPr>
        <p:spPr/>
        <p:txBody>
          <a:bodyPr/>
          <a:lstStyle/>
          <a:p>
            <a:fld id="{7749E63D-D648-FD44-8A88-2CC5333ECCD2}" type="slidenum">
              <a:rPr lang="en-US" smtClean="0"/>
              <a:pPr/>
              <a:t>4</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5306993"/>
              </p:ext>
            </p:extLst>
          </p:nvPr>
        </p:nvGraphicFramePr>
        <p:xfrm>
          <a:off x="3733800" y="1662934"/>
          <a:ext cx="3505200" cy="2103120"/>
        </p:xfrm>
        <a:graphic>
          <a:graphicData uri="http://schemas.openxmlformats.org/drawingml/2006/table">
            <a:tbl>
              <a:tblPr>
                <a:tableStyleId>{5C22544A-7EE6-4342-B048-85BDC9FD1C3A}</a:tableStyleId>
              </a:tblPr>
              <a:tblGrid>
                <a:gridCol w="1168400"/>
                <a:gridCol w="1168400"/>
                <a:gridCol w="1168400"/>
              </a:tblGrid>
              <a:tr h="731520">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Arial" panose="020B0604020202020204" pitchFamily="34" charset="0"/>
                          <a:ea typeface="Arial" charset="0"/>
                          <a:cs typeface="Arial" panose="020B0604020202020204" pitchFamily="34" charset="0"/>
                        </a:rPr>
                        <a:t>NATURAL DISASTER IMPACT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4695B"/>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r>
              <a:tr h="1371600">
                <a:tc>
                  <a:txBody>
                    <a:bodyPr/>
                    <a:lstStyle/>
                    <a:p>
                      <a:pPr algn="ctr"/>
                      <a:r>
                        <a:rPr lang="en-US" sz="900" b="0" dirty="0" smtClean="0">
                          <a:solidFill>
                            <a:schemeClr val="tx1"/>
                          </a:solidFill>
                          <a:latin typeface="Arial" panose="020B0604020202020204" pitchFamily="34" charset="0"/>
                          <a:cs typeface="Arial" panose="020B0604020202020204" pitchFamily="34" charset="0"/>
                        </a:rPr>
                        <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IMMEDIATE</a:t>
                      </a:r>
                    </a:p>
                    <a:p>
                      <a:pPr algn="ctr"/>
                      <a:r>
                        <a:rPr lang="en-US" sz="2400" b="1" dirty="0" smtClean="0">
                          <a:solidFill>
                            <a:schemeClr val="tx1"/>
                          </a:solidFill>
                          <a:latin typeface="Arial" panose="020B0604020202020204" pitchFamily="34" charset="0"/>
                          <a:cs typeface="Arial" panose="020B0604020202020204" pitchFamily="34" charset="0"/>
                        </a:rPr>
                        <a:t>40%</a:t>
                      </a:r>
                    </a:p>
                    <a:p>
                      <a:pPr algn="ctr"/>
                      <a:r>
                        <a:rPr lang="en-US" sz="900" b="0" dirty="0" smtClean="0">
                          <a:solidFill>
                            <a:schemeClr val="tx1"/>
                          </a:solidFill>
                          <a:latin typeface="Arial" panose="020B0604020202020204" pitchFamily="34" charset="0"/>
                          <a:cs typeface="Arial" panose="020B0604020202020204" pitchFamily="34" charset="0"/>
                        </a:rPr>
                        <a:t>OF SMALL</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BUSINESSES</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WON’T REOPEN</a:t>
                      </a:r>
                      <a:br>
                        <a:rPr lang="en-US" sz="900" b="0" dirty="0" smtClean="0">
                          <a:solidFill>
                            <a:schemeClr val="tx1"/>
                          </a:solidFill>
                          <a:latin typeface="Arial" panose="020B0604020202020204" pitchFamily="34" charset="0"/>
                          <a:cs typeface="Arial" panose="020B0604020202020204" pitchFamily="34" charset="0"/>
                        </a:rPr>
                      </a:br>
                      <a:endParaRPr lang="en-US" sz="900" b="0" dirty="0" smtClean="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CEEEC"/>
                    </a:solidFill>
                  </a:tcPr>
                </a:tc>
                <a:tc>
                  <a:txBody>
                    <a:bodyPr/>
                    <a:lstStyle/>
                    <a:p>
                      <a:pPr algn="ctr"/>
                      <a:r>
                        <a:rPr lang="en-US" sz="900" b="0" dirty="0" smtClean="0">
                          <a:solidFill>
                            <a:schemeClr val="tx1"/>
                          </a:solidFill>
                          <a:latin typeface="Arial" panose="020B0604020202020204" pitchFamily="34" charset="0"/>
                          <a:cs typeface="Arial" panose="020B0604020202020204" pitchFamily="34" charset="0"/>
                        </a:rPr>
                        <a:t>ONE YEAR LATER </a:t>
                      </a:r>
                    </a:p>
                    <a:p>
                      <a:pPr algn="ctr"/>
                      <a:r>
                        <a:rPr lang="en-US" sz="2400" b="1" dirty="0" smtClean="0">
                          <a:solidFill>
                            <a:schemeClr val="tx1"/>
                          </a:solidFill>
                          <a:latin typeface="Arial" panose="020B0604020202020204" pitchFamily="34" charset="0"/>
                          <a:cs typeface="Arial" panose="020B0604020202020204" pitchFamily="34" charset="0"/>
                        </a:rPr>
                        <a:t>25%</a:t>
                      </a:r>
                    </a:p>
                    <a:p>
                      <a:pPr algn="ctr"/>
                      <a:r>
                        <a:rPr lang="en-US" sz="900" b="0" dirty="0" smtClean="0">
                          <a:solidFill>
                            <a:schemeClr val="tx1"/>
                          </a:solidFill>
                          <a:latin typeface="Arial" panose="020B0604020202020204" pitchFamily="34" charset="0"/>
                          <a:cs typeface="Arial" panose="020B0604020202020204" pitchFamily="34" charset="0"/>
                        </a:rPr>
                        <a:t>MORE</a:t>
                      </a:r>
                      <a:r>
                        <a:rPr lang="en-US" sz="900" b="0" baseline="0" dirty="0" smtClean="0">
                          <a:solidFill>
                            <a:schemeClr val="tx1"/>
                          </a:solidFill>
                          <a:latin typeface="Arial" panose="020B0604020202020204" pitchFamily="34" charset="0"/>
                          <a:cs typeface="Arial" panose="020B0604020202020204" pitchFamily="34" charset="0"/>
                        </a:rPr>
                        <a:t> </a:t>
                      </a:r>
                      <a:r>
                        <a:rPr lang="en-US" sz="900" b="0" dirty="0" smtClean="0">
                          <a:solidFill>
                            <a:schemeClr val="tx1"/>
                          </a:solidFill>
                          <a:latin typeface="Arial" panose="020B0604020202020204" pitchFamily="34" charset="0"/>
                          <a:cs typeface="Arial" panose="020B0604020202020204" pitchFamily="34" charset="0"/>
                        </a:rPr>
                        <a:t>SMALL</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BUSINESSES</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WILL CLOSE</a:t>
                      </a:r>
                      <a:br>
                        <a:rPr lang="en-US" sz="900" b="0" dirty="0" smtClean="0">
                          <a:solidFill>
                            <a:schemeClr val="tx1"/>
                          </a:solidFill>
                          <a:latin typeface="Arial" panose="020B0604020202020204" pitchFamily="34" charset="0"/>
                          <a:cs typeface="Arial" panose="020B0604020202020204" pitchFamily="34" charset="0"/>
                        </a:rPr>
                      </a:br>
                      <a:endParaRPr lang="en-US" sz="9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CEEEC"/>
                    </a:solidFill>
                  </a:tcPr>
                </a:tc>
                <a:tc>
                  <a:txBody>
                    <a:bodyPr/>
                    <a:lstStyle/>
                    <a:p>
                      <a:pPr algn="ctr"/>
                      <a:r>
                        <a:rPr lang="en-US" sz="900" b="0" dirty="0" smtClean="0">
                          <a:solidFill>
                            <a:schemeClr val="tx1"/>
                          </a:solidFill>
                          <a:latin typeface="Arial" panose="020B0604020202020204" pitchFamily="34" charset="0"/>
                          <a:cs typeface="Arial" panose="020B0604020202020204" pitchFamily="34" charset="0"/>
                        </a:rPr>
                        <a:t>THREE YEARS LATER </a:t>
                      </a:r>
                    </a:p>
                    <a:p>
                      <a:pPr algn="ctr"/>
                      <a:r>
                        <a:rPr lang="en-US" sz="2400" b="1" dirty="0" smtClean="0">
                          <a:solidFill>
                            <a:schemeClr val="tx1"/>
                          </a:solidFill>
                          <a:latin typeface="Arial" panose="020B0604020202020204" pitchFamily="34" charset="0"/>
                          <a:cs typeface="Arial" panose="020B0604020202020204" pitchFamily="34" charset="0"/>
                        </a:rPr>
                        <a:t>75%</a:t>
                      </a:r>
                    </a:p>
                    <a:p>
                      <a:pPr algn="ctr"/>
                      <a:r>
                        <a:rPr lang="en-US" sz="900" b="0" dirty="0" smtClean="0">
                          <a:solidFill>
                            <a:schemeClr val="tx1"/>
                          </a:solidFill>
                          <a:latin typeface="Arial" panose="020B0604020202020204" pitchFamily="34" charset="0"/>
                          <a:cs typeface="Arial" panose="020B0604020202020204" pitchFamily="34" charset="0"/>
                        </a:rPr>
                        <a:t>OF BUSINESSES</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WITHOUT A CONTINUITY PLAN WILL FAIL</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CEEEC"/>
                    </a:soli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925779223"/>
              </p:ext>
            </p:extLst>
          </p:nvPr>
        </p:nvGraphicFramePr>
        <p:xfrm>
          <a:off x="3733800" y="4079458"/>
          <a:ext cx="3505200" cy="1737360"/>
        </p:xfrm>
        <a:graphic>
          <a:graphicData uri="http://schemas.openxmlformats.org/drawingml/2006/table">
            <a:tbl>
              <a:tblPr>
                <a:tableStyleId>{5C22544A-7EE6-4342-B048-85BDC9FD1C3A}</a:tableStyleId>
              </a:tblPr>
              <a:tblGrid>
                <a:gridCol w="1752600"/>
                <a:gridCol w="1752600"/>
              </a:tblGrid>
              <a:tr h="73152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Arial" panose="020B0604020202020204" pitchFamily="34" charset="0"/>
                          <a:ea typeface="Arial" charset="0"/>
                          <a:cs typeface="Arial" panose="020B0604020202020204" pitchFamily="34" charset="0"/>
                        </a:rPr>
                        <a:t>THE AVERAGE DAILY LOSS OF A BUSINESS  THAT CLOSES DUE TO DISASTER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4695B"/>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r>
              <a:tr h="1005840">
                <a:tc>
                  <a:txBody>
                    <a:bodyPr/>
                    <a:lstStyle/>
                    <a:p>
                      <a:pPr algn="ctr"/>
                      <a:r>
                        <a:rPr lang="en-US" sz="2400" b="1" dirty="0" smtClean="0">
                          <a:solidFill>
                            <a:schemeClr val="tx1"/>
                          </a:solidFill>
                          <a:latin typeface="Arial" panose="020B0604020202020204" pitchFamily="34" charset="0"/>
                          <a:cs typeface="Arial" panose="020B0604020202020204" pitchFamily="34" charset="0"/>
                        </a:rPr>
                        <a:t>$3,000</a:t>
                      </a:r>
                    </a:p>
                    <a:p>
                      <a:pPr algn="ctr"/>
                      <a:r>
                        <a:rPr lang="en-US" sz="900" b="0" dirty="0" smtClean="0">
                          <a:solidFill>
                            <a:schemeClr val="tx1"/>
                          </a:solidFill>
                          <a:latin typeface="Arial" panose="020B0604020202020204" pitchFamily="34" charset="0"/>
                          <a:cs typeface="Arial" panose="020B0604020202020204" pitchFamily="34" charset="0"/>
                        </a:rPr>
                        <a:t>SMALL BUSINESS</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CEEEC"/>
                    </a:solidFill>
                  </a:tcPr>
                </a:tc>
                <a:tc>
                  <a:txBody>
                    <a:bodyPr/>
                    <a:lstStyle/>
                    <a:p>
                      <a:pPr algn="ctr"/>
                      <a:r>
                        <a:rPr lang="en-US" sz="2400" b="1" dirty="0" smtClean="0">
                          <a:solidFill>
                            <a:schemeClr val="tx1"/>
                          </a:solidFill>
                          <a:latin typeface="Arial" panose="020B0604020202020204" pitchFamily="34" charset="0"/>
                          <a:cs typeface="Arial" panose="020B0604020202020204" pitchFamily="34" charset="0"/>
                        </a:rPr>
                        <a:t>$23,000</a:t>
                      </a:r>
                    </a:p>
                    <a:p>
                      <a:pPr algn="ctr"/>
                      <a:r>
                        <a:rPr lang="en-US" sz="900" b="0" dirty="0" smtClean="0">
                          <a:solidFill>
                            <a:schemeClr val="tx1"/>
                          </a:solidFill>
                          <a:latin typeface="Arial" panose="020B0604020202020204" pitchFamily="34" charset="0"/>
                          <a:cs typeface="Arial" panose="020B0604020202020204" pitchFamily="34" charset="0"/>
                        </a:rPr>
                        <a:t>MEDIUM-SIZED</a:t>
                      </a:r>
                      <a:r>
                        <a:rPr lang="en-US" sz="900" b="0" baseline="0" dirty="0" smtClean="0">
                          <a:solidFill>
                            <a:schemeClr val="tx1"/>
                          </a:solidFill>
                          <a:latin typeface="Arial" panose="020B0604020202020204" pitchFamily="34" charset="0"/>
                          <a:cs typeface="Arial" panose="020B0604020202020204" pitchFamily="34" charset="0"/>
                        </a:rPr>
                        <a:t> </a:t>
                      </a:r>
                      <a:r>
                        <a:rPr lang="en-US" sz="900" b="0" dirty="0" smtClean="0">
                          <a:solidFill>
                            <a:schemeClr val="tx1"/>
                          </a:solidFill>
                          <a:latin typeface="Arial" panose="020B0604020202020204" pitchFamily="34" charset="0"/>
                          <a:cs typeface="Arial" panose="020B0604020202020204" pitchFamily="34" charset="0"/>
                        </a:rPr>
                        <a:t>BUSINESS</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CEEEC"/>
                    </a:solidFill>
                  </a:tcPr>
                </a:tc>
              </a:tr>
            </a:tbl>
          </a:graphicData>
        </a:graphic>
      </p:graphicFrame>
      <p:sp>
        <p:nvSpPr>
          <p:cNvPr id="11" name="TextBox 10"/>
          <p:cNvSpPr txBox="1"/>
          <p:nvPr/>
        </p:nvSpPr>
        <p:spPr>
          <a:xfrm>
            <a:off x="3952875" y="6116970"/>
            <a:ext cx="2847975" cy="307777"/>
          </a:xfrm>
          <a:prstGeom prst="rect">
            <a:avLst/>
          </a:prstGeom>
          <a:noFill/>
        </p:spPr>
        <p:txBody>
          <a:bodyPr wrap="square" lIns="0" rIns="0" rtlCol="0">
            <a:spAutoFit/>
          </a:bodyPr>
          <a:lstStyle/>
          <a:p>
            <a:pPr algn="ctr"/>
            <a:r>
              <a:rPr lang="en-US" sz="1400" b="1" dirty="0">
                <a:solidFill>
                  <a:srgbClr val="44695B"/>
                </a:solidFill>
                <a:latin typeface="Arial" panose="020B0604020202020204" pitchFamily="34" charset="0"/>
                <a:cs typeface="Arial" panose="020B0604020202020204" pitchFamily="34" charset="0"/>
              </a:rPr>
              <a:t>WHY IS THIS </a:t>
            </a:r>
            <a:r>
              <a:rPr lang="en-US" sz="1400" b="1" dirty="0" smtClean="0">
                <a:solidFill>
                  <a:srgbClr val="44695B"/>
                </a:solidFill>
                <a:latin typeface="Arial" panose="020B0604020202020204" pitchFamily="34" charset="0"/>
                <a:cs typeface="Arial" panose="020B0604020202020204" pitchFamily="34" charset="0"/>
              </a:rPr>
              <a:t>IMPORTANT?</a:t>
            </a:r>
            <a:endParaRPr lang="en-US" sz="1400" b="1" dirty="0">
              <a:solidFill>
                <a:srgbClr val="44695B"/>
              </a:solidFill>
              <a:latin typeface="Arial" panose="020B0604020202020204" pitchFamily="34" charset="0"/>
              <a:cs typeface="Arial" panose="020B0604020202020204"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7124027"/>
              </p:ext>
            </p:extLst>
          </p:nvPr>
        </p:nvGraphicFramePr>
        <p:xfrm>
          <a:off x="3733800" y="6669334"/>
          <a:ext cx="3505200" cy="1737360"/>
        </p:xfrm>
        <a:graphic>
          <a:graphicData uri="http://schemas.openxmlformats.org/drawingml/2006/table">
            <a:tbl>
              <a:tblPr>
                <a:tableStyleId>{5C22544A-7EE6-4342-B048-85BDC9FD1C3A}</a:tableStyleId>
              </a:tblPr>
              <a:tblGrid>
                <a:gridCol w="1752600"/>
                <a:gridCol w="1752600"/>
              </a:tblGrid>
              <a:tr h="73152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Arial" panose="020B0604020202020204" pitchFamily="34" charset="0"/>
                          <a:ea typeface="Arial" charset="0"/>
                          <a:cs typeface="Arial" panose="020B0604020202020204" pitchFamily="34" charset="0"/>
                        </a:rPr>
                        <a:t>SMALL BUSINESSES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4695B"/>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r>
              <a:tr h="1005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ACCOUNT FOR</a:t>
                      </a:r>
                    </a:p>
                    <a:p>
                      <a:pPr algn="ctr"/>
                      <a:r>
                        <a:rPr lang="en-US" sz="2400" b="1" dirty="0" smtClean="0">
                          <a:solidFill>
                            <a:schemeClr val="tx1"/>
                          </a:solidFill>
                          <a:latin typeface="Arial" panose="020B0604020202020204" pitchFamily="34" charset="0"/>
                          <a:cs typeface="Arial" panose="020B0604020202020204" pitchFamily="34" charset="0"/>
                        </a:rPr>
                        <a:t>99%</a:t>
                      </a:r>
                    </a:p>
                    <a:p>
                      <a:pPr algn="ctr"/>
                      <a:r>
                        <a:rPr lang="en-US" sz="900" b="0" dirty="0" smtClean="0">
                          <a:solidFill>
                            <a:schemeClr val="tx1"/>
                          </a:solidFill>
                          <a:latin typeface="Arial" panose="020B0604020202020204" pitchFamily="34" charset="0"/>
                          <a:cs typeface="Arial" panose="020B0604020202020204" pitchFamily="34" charset="0"/>
                        </a:rPr>
                        <a:t>OF ALL COMPANIES</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CEEE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EMPLOY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50%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OF ALL PRIVATE</a:t>
                      </a:r>
                      <a:br>
                        <a:rPr kumimoji="0" lang="en-US" sz="9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br>
                      <a:r>
                        <a:rPr kumimoji="0" lang="en-US" sz="9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SECTOR EMPLOYEES</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CEEEC"/>
                    </a:solidFill>
                  </a:tcPr>
                </a:tc>
              </a:tr>
            </a:tbl>
          </a:graphicData>
        </a:graphic>
      </p:graphicFrame>
      <p:sp>
        <p:nvSpPr>
          <p:cNvPr id="13" name="Rectangle 12"/>
          <p:cNvSpPr/>
          <p:nvPr/>
        </p:nvSpPr>
        <p:spPr>
          <a:xfrm>
            <a:off x="3733800" y="8519238"/>
            <a:ext cx="2826026" cy="323165"/>
          </a:xfrm>
          <a:prstGeom prst="rect">
            <a:avLst/>
          </a:prstGeom>
          <a:noFill/>
        </p:spPr>
        <p:txBody>
          <a:bodyPr wrap="square" lIns="0" tIns="0" rIns="0" rtlCol="0">
            <a:spAutoFit/>
          </a:bodyPr>
          <a:lstStyle/>
          <a:p>
            <a:r>
              <a:rPr lang="en-US" sz="900" dirty="0">
                <a:latin typeface="Arial" panose="020B0604020202020204" pitchFamily="34" charset="0"/>
                <a:cs typeface="Arial" panose="020B0604020202020204" pitchFamily="34" charset="0"/>
              </a:rPr>
              <a:t>Source:  2014 data from the Federal Emergency Management Agency and US Department of Labor. </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635" y="3299793"/>
            <a:ext cx="3160641" cy="2107094"/>
          </a:xfrm>
          <a:prstGeom prst="rect">
            <a:avLst/>
          </a:prstGeom>
          <a:noFill/>
          <a:ln>
            <a:noFill/>
          </a:ln>
        </p:spPr>
      </p:pic>
    </p:spTree>
    <p:extLst>
      <p:ext uri="{BB962C8B-B14F-4D97-AF65-F5344CB8AC3E}">
        <p14:creationId xmlns:p14="http://schemas.microsoft.com/office/powerpoint/2010/main" val="3952186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Three Steps to Preparedness &amp; Mitigation</a:t>
            </a:r>
            <a:endParaRPr lang="en-US" dirty="0"/>
          </a:p>
        </p:txBody>
      </p:sp>
      <p:sp>
        <p:nvSpPr>
          <p:cNvPr id="4" name="Subtitle 2"/>
          <p:cNvSpPr txBox="1">
            <a:spLocks/>
          </p:cNvSpPr>
          <p:nvPr/>
        </p:nvSpPr>
        <p:spPr>
          <a:xfrm>
            <a:off x="2365513" y="1699642"/>
            <a:ext cx="4528931" cy="849463"/>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smtClean="0">
                <a:solidFill>
                  <a:srgbClr val="43695B"/>
                </a:solidFill>
                <a:latin typeface="Arial" panose="020B0604020202020204" pitchFamily="34" charset="0"/>
                <a:cs typeface="Arial" panose="020B0604020202020204" pitchFamily="34" charset="0"/>
              </a:rPr>
              <a:t>IDENTIFY YOUR RISK</a:t>
            </a:r>
          </a:p>
          <a:p>
            <a:pPr marL="0" indent="0">
              <a:spcBef>
                <a:spcPts val="250"/>
              </a:spcBef>
              <a:buNone/>
            </a:pPr>
            <a:r>
              <a:rPr lang="en-US" sz="1100" dirty="0" smtClean="0">
                <a:latin typeface="Arial" panose="020B0604020202020204" pitchFamily="34" charset="0"/>
                <a:cs typeface="Arial" panose="020B0604020202020204" pitchFamily="34" charset="0"/>
              </a:rPr>
              <a:t>Complete </a:t>
            </a:r>
            <a:r>
              <a:rPr lang="en-US" sz="1100" dirty="0">
                <a:latin typeface="Arial" panose="020B0604020202020204" pitchFamily="34" charset="0"/>
                <a:cs typeface="Arial" panose="020B0604020202020204" pitchFamily="34" charset="0"/>
              </a:rPr>
              <a:t>the </a:t>
            </a:r>
            <a:r>
              <a:rPr lang="en-US" sz="1100" i="1" dirty="0" smtClean="0">
                <a:latin typeface="Arial" panose="020B0604020202020204" pitchFamily="34" charset="0"/>
                <a:cs typeface="Arial" panose="020B0604020202020204" pitchFamily="34" charset="0"/>
              </a:rPr>
              <a:t>Back-to-Business Self-Assessment</a:t>
            </a:r>
            <a:r>
              <a:rPr lang="en-US" sz="1100" dirty="0" smtClean="0">
                <a:latin typeface="Arial" panose="020B0604020202020204" pitchFamily="34" charset="0"/>
                <a:cs typeface="Arial" panose="020B0604020202020204" pitchFamily="34" charset="0"/>
              </a:rPr>
              <a:t> to determine </a:t>
            </a:r>
            <a:r>
              <a:rPr lang="en-US" sz="1100" dirty="0">
                <a:latin typeface="Arial" panose="020B0604020202020204" pitchFamily="34" charset="0"/>
                <a:cs typeface="Arial" panose="020B0604020202020204" pitchFamily="34" charset="0"/>
              </a:rPr>
              <a:t>the specific areas your business needs to address </a:t>
            </a:r>
            <a:r>
              <a:rPr lang="en-US" sz="1100" dirty="0" smtClean="0">
                <a:latin typeface="Arial" panose="020B0604020202020204" pitchFamily="34" charset="0"/>
                <a:cs typeface="Arial" panose="020B0604020202020204" pitchFamily="34" charset="0"/>
              </a:rPr>
              <a:t>to prepare, mitigate </a:t>
            </a:r>
            <a:r>
              <a:rPr lang="en-US" sz="1100" dirty="0">
                <a:latin typeface="Arial" panose="020B0604020202020204" pitchFamily="34" charset="0"/>
                <a:cs typeface="Arial" panose="020B0604020202020204" pitchFamily="34" charset="0"/>
              </a:rPr>
              <a:t>risk and return to operation following a </a:t>
            </a:r>
            <a:r>
              <a:rPr lang="en-US" sz="1100" dirty="0" smtClean="0">
                <a:latin typeface="Arial" panose="020B0604020202020204" pitchFamily="34" charset="0"/>
                <a:cs typeface="Arial" panose="020B0604020202020204" pitchFamily="34" charset="0"/>
              </a:rPr>
              <a:t>disaster</a:t>
            </a:r>
            <a:r>
              <a:rPr lang="en-US" sz="1100" dirty="0">
                <a:latin typeface="Arial" panose="020B0604020202020204" pitchFamily="34" charset="0"/>
                <a:cs typeface="Arial" panose="020B0604020202020204" pitchFamily="34" charset="0"/>
              </a:rPr>
              <a:t> </a:t>
            </a:r>
            <a:r>
              <a:rPr lang="en-US" sz="1100" dirty="0" smtClean="0">
                <a:latin typeface="Arial" panose="020B0604020202020204" pitchFamily="34" charset="0"/>
                <a:cs typeface="Arial" panose="020B0604020202020204" pitchFamily="34" charset="0"/>
              </a:rPr>
              <a:t>(p. 20).</a:t>
            </a:r>
            <a:endParaRPr lang="en-US" sz="1100" dirty="0">
              <a:latin typeface="Arial" panose="020B0604020202020204" pitchFamily="34" charset="0"/>
              <a:cs typeface="Arial" panose="020B0604020202020204" pitchFamily="34" charset="0"/>
            </a:endParaRPr>
          </a:p>
        </p:txBody>
      </p:sp>
      <p:sp>
        <p:nvSpPr>
          <p:cNvPr id="7" name="Subtitle 2"/>
          <p:cNvSpPr txBox="1">
            <a:spLocks/>
          </p:cNvSpPr>
          <p:nvPr/>
        </p:nvSpPr>
        <p:spPr>
          <a:xfrm>
            <a:off x="2351195" y="2946717"/>
            <a:ext cx="4887805" cy="2700739"/>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smtClean="0">
                <a:solidFill>
                  <a:srgbClr val="43695B"/>
                </a:solidFill>
                <a:latin typeface="Arial" panose="020B0604020202020204" pitchFamily="34" charset="0"/>
                <a:cs typeface="Arial" panose="020B0604020202020204" pitchFamily="34" charset="0"/>
              </a:rPr>
              <a:t>DEVELOP A PLAN</a:t>
            </a: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Based </a:t>
            </a:r>
            <a:r>
              <a:rPr lang="en-US" sz="1100" dirty="0">
                <a:latin typeface="Arial" panose="020B0604020202020204" pitchFamily="34" charset="0"/>
                <a:cs typeface="Arial" panose="020B0604020202020204" pitchFamily="34" charset="0"/>
              </a:rPr>
              <a:t>on the information in the </a:t>
            </a:r>
            <a:r>
              <a:rPr lang="en-US" sz="1100" i="1" dirty="0">
                <a:latin typeface="Arial" panose="020B0604020202020204" pitchFamily="34" charset="0"/>
                <a:cs typeface="Arial" panose="020B0604020202020204" pitchFamily="34" charset="0"/>
              </a:rPr>
              <a:t>Back-to-Business Self-Assessment</a:t>
            </a:r>
            <a:r>
              <a:rPr lang="en-US" sz="1100" dirty="0">
                <a:latin typeface="Arial" panose="020B0604020202020204" pitchFamily="34" charset="0"/>
                <a:cs typeface="Arial" panose="020B0604020202020204" pitchFamily="34" charset="0"/>
              </a:rPr>
              <a:t>, complete </a:t>
            </a:r>
            <a:r>
              <a:rPr lang="en-US" sz="1100" dirty="0" smtClean="0">
                <a:latin typeface="Arial" panose="020B0604020202020204" pitchFamily="34" charset="0"/>
                <a:cs typeface="Arial" panose="020B0604020202020204" pitchFamily="34" charset="0"/>
              </a:rPr>
              <a:t>the QuakeSmart</a:t>
            </a:r>
            <a:r>
              <a:rPr lang="en-US" sz="1100" baseline="30000" dirty="0" smtClean="0">
                <a:latin typeface="Arial" panose="020B0604020202020204" pitchFamily="34" charset="0"/>
                <a:cs typeface="Arial" panose="020B0604020202020204" pitchFamily="34" charset="0"/>
              </a:rPr>
              <a:t>®</a:t>
            </a:r>
            <a:r>
              <a:rPr lang="en-US" sz="1100" dirty="0" smtClean="0">
                <a:latin typeface="Arial" panose="020B0604020202020204" pitchFamily="34" charset="0"/>
                <a:cs typeface="Arial" panose="020B0604020202020204" pitchFamily="34" charset="0"/>
              </a:rPr>
              <a:t> Preparedness and Mitigation </a:t>
            </a:r>
            <a:r>
              <a:rPr lang="en-US" sz="1100" dirty="0">
                <a:latin typeface="Arial" panose="020B0604020202020204" pitchFamily="34" charset="0"/>
                <a:cs typeface="Arial" panose="020B0604020202020204" pitchFamily="34" charset="0"/>
              </a:rPr>
              <a:t>Project Plan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for </a:t>
            </a:r>
            <a:r>
              <a:rPr lang="en-US" sz="1100" dirty="0" smtClean="0">
                <a:solidFill>
                  <a:srgbClr val="44695B"/>
                </a:solidFill>
                <a:latin typeface="Arial" panose="020B0604020202020204" pitchFamily="34" charset="0"/>
                <a:cs typeface="Arial" panose="020B0604020202020204" pitchFamily="34" charset="0"/>
              </a:rPr>
              <a:t>STAFF</a:t>
            </a:r>
            <a:r>
              <a:rPr lang="en-US" sz="1100" dirty="0" smtClean="0">
                <a:latin typeface="Arial" panose="020B0604020202020204" pitchFamily="34" charset="0"/>
                <a:cs typeface="Arial" panose="020B0604020202020204" pitchFamily="34" charset="0"/>
              </a:rPr>
              <a:t>, </a:t>
            </a:r>
            <a:r>
              <a:rPr lang="en-US" sz="1100" dirty="0" smtClean="0">
                <a:solidFill>
                  <a:srgbClr val="44695B"/>
                </a:solidFill>
                <a:latin typeface="Arial" panose="020B0604020202020204" pitchFamily="34" charset="0"/>
                <a:cs typeface="Arial" panose="020B0604020202020204" pitchFamily="34" charset="0"/>
              </a:rPr>
              <a:t>SPACE</a:t>
            </a:r>
            <a:r>
              <a:rPr lang="en-US" sz="1100" dirty="0" smtClean="0">
                <a:latin typeface="Arial" panose="020B0604020202020204" pitchFamily="34" charset="0"/>
                <a:cs typeface="Arial" panose="020B0604020202020204" pitchFamily="34" charset="0"/>
              </a:rPr>
              <a:t>, </a:t>
            </a:r>
            <a:r>
              <a:rPr lang="en-US" sz="1100" dirty="0" smtClean="0">
                <a:solidFill>
                  <a:srgbClr val="44695B"/>
                </a:solidFill>
                <a:latin typeface="Arial" panose="020B0604020202020204" pitchFamily="34" charset="0"/>
                <a:cs typeface="Arial" panose="020B0604020202020204" pitchFamily="34" charset="0"/>
              </a:rPr>
              <a:t>SYSTEMS</a:t>
            </a:r>
            <a:r>
              <a:rPr lang="en-US" sz="1100" dirty="0" smtClean="0">
                <a:latin typeface="Arial" panose="020B0604020202020204" pitchFamily="34" charset="0"/>
                <a:cs typeface="Arial" panose="020B0604020202020204" pitchFamily="34" charset="0"/>
              </a:rPr>
              <a:t>, </a:t>
            </a:r>
            <a:r>
              <a:rPr lang="en-US" sz="1100" dirty="0" smtClean="0">
                <a:solidFill>
                  <a:srgbClr val="44695B"/>
                </a:solidFill>
                <a:latin typeface="Arial" panose="020B0604020202020204" pitchFamily="34" charset="0"/>
                <a:cs typeface="Arial" panose="020B0604020202020204" pitchFamily="34" charset="0"/>
              </a:rPr>
              <a:t>STRUCTURE</a:t>
            </a:r>
            <a:r>
              <a:rPr lang="en-US" sz="1100" dirty="0" smtClean="0">
                <a:latin typeface="Arial" panose="020B0604020202020204" pitchFamily="34" charset="0"/>
                <a:cs typeface="Arial" panose="020B0604020202020204" pitchFamily="34" charset="0"/>
              </a:rPr>
              <a:t>,</a:t>
            </a:r>
            <a:r>
              <a:rPr lang="en-US" sz="1100" dirty="0" smtClean="0">
                <a:solidFill>
                  <a:srgbClr val="44695B"/>
                </a:solidFill>
                <a:latin typeface="Arial" panose="020B0604020202020204" pitchFamily="34" charset="0"/>
                <a:cs typeface="Arial" panose="020B0604020202020204" pitchFamily="34" charset="0"/>
              </a:rPr>
              <a:t> </a:t>
            </a:r>
            <a:r>
              <a:rPr lang="en-US" sz="1100" dirty="0" smtClean="0">
                <a:latin typeface="Arial" panose="020B0604020202020204" pitchFamily="34" charset="0"/>
                <a:cs typeface="Arial" panose="020B0604020202020204" pitchFamily="34" charset="0"/>
              </a:rPr>
              <a:t>and </a:t>
            </a:r>
            <a:r>
              <a:rPr lang="en-US" sz="1100" dirty="0" smtClean="0">
                <a:solidFill>
                  <a:srgbClr val="44695B"/>
                </a:solidFill>
                <a:latin typeface="Arial" panose="020B0604020202020204" pitchFamily="34" charset="0"/>
                <a:cs typeface="Arial" panose="020B0604020202020204" pitchFamily="34" charset="0"/>
              </a:rPr>
              <a:t>SERVICE </a:t>
            </a:r>
            <a:r>
              <a:rPr lang="en-US" sz="1100" dirty="0" smtClean="0">
                <a:latin typeface="Arial" panose="020B0604020202020204" pitchFamily="34" charset="0"/>
                <a:cs typeface="Arial" panose="020B0604020202020204" pitchFamily="34" charset="0"/>
              </a:rPr>
              <a:t>to identify preparedness and mitigation </a:t>
            </a:r>
            <a:r>
              <a:rPr lang="en-US" sz="1100" dirty="0">
                <a:latin typeface="Arial" panose="020B0604020202020204" pitchFamily="34" charset="0"/>
                <a:cs typeface="Arial" panose="020B0604020202020204" pitchFamily="34" charset="0"/>
              </a:rPr>
              <a:t>actions needed to </a:t>
            </a:r>
            <a:r>
              <a:rPr lang="en-US" sz="1100" dirty="0" smtClean="0">
                <a:latin typeface="Arial" panose="020B0604020202020204" pitchFamily="34" charset="0"/>
                <a:cs typeface="Arial" panose="020B0604020202020204" pitchFamily="34" charset="0"/>
              </a:rPr>
              <a:t>ensure safety </a:t>
            </a:r>
            <a:r>
              <a:rPr lang="en-US" sz="1100" dirty="0">
                <a:latin typeface="Arial" panose="020B0604020202020204" pitchFamily="34" charset="0"/>
                <a:cs typeface="Arial" panose="020B0604020202020204" pitchFamily="34" charset="0"/>
              </a:rPr>
              <a:t>and business continuity. Completing this plan will </a:t>
            </a:r>
            <a:r>
              <a:rPr lang="en-US" sz="1100" dirty="0" smtClean="0">
                <a:latin typeface="Arial" panose="020B0604020202020204" pitchFamily="34" charset="0"/>
                <a:cs typeface="Arial" panose="020B0604020202020204" pitchFamily="34" charset="0"/>
              </a:rPr>
              <a:t>bring you </a:t>
            </a:r>
            <a:r>
              <a:rPr lang="en-US" sz="1100" dirty="0">
                <a:latin typeface="Arial" panose="020B0604020202020204" pitchFamily="34" charset="0"/>
                <a:cs typeface="Arial" panose="020B0604020202020204" pitchFamily="34" charset="0"/>
              </a:rPr>
              <a:t>one step closer to recognition as a QuakeSmart </a:t>
            </a:r>
            <a:r>
              <a:rPr lang="en-US" sz="1100" dirty="0" smtClean="0">
                <a:latin typeface="Arial" panose="020B0604020202020204" pitchFamily="34" charset="0"/>
                <a:cs typeface="Arial" panose="020B0604020202020204" pitchFamily="34" charset="0"/>
              </a:rPr>
              <a:t>Resilient Community </a:t>
            </a:r>
            <a:r>
              <a:rPr lang="en-US" sz="1100" dirty="0">
                <a:latin typeface="Arial" panose="020B0604020202020204" pitchFamily="34" charset="0"/>
                <a:cs typeface="Arial" panose="020B0604020202020204" pitchFamily="34" charset="0"/>
              </a:rPr>
              <a:t>Member</a:t>
            </a:r>
            <a:r>
              <a:rPr lang="en-US" sz="1100" dirty="0" smtClean="0">
                <a:latin typeface="Arial" panose="020B0604020202020204" pitchFamily="34" charset="0"/>
                <a:cs typeface="Arial" panose="020B0604020202020204" pitchFamily="34" charset="0"/>
              </a:rPr>
              <a:t>.</a:t>
            </a:r>
            <a:endParaRPr lang="en-US" sz="1100" dirty="0">
              <a:latin typeface="Arial" panose="020B0604020202020204" pitchFamily="34" charset="0"/>
              <a:cs typeface="Arial" panose="020B0604020202020204" pitchFamily="34" charset="0"/>
            </a:endParaRP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Review </a:t>
            </a:r>
            <a:r>
              <a:rPr lang="en-US" sz="1100" dirty="0">
                <a:latin typeface="Arial" panose="020B0604020202020204" pitchFamily="34" charset="0"/>
                <a:cs typeface="Arial" panose="020B0604020202020204" pitchFamily="34" charset="0"/>
              </a:rPr>
              <a:t>the QuakeSmart Quick Reference </a:t>
            </a:r>
            <a:r>
              <a:rPr lang="en-US" sz="1100" dirty="0" smtClean="0">
                <a:latin typeface="Arial" panose="020B0604020202020204" pitchFamily="34" charset="0"/>
                <a:cs typeface="Arial" panose="020B0604020202020204" pitchFamily="34" charset="0"/>
              </a:rPr>
              <a:t>Guide* </a:t>
            </a:r>
            <a:r>
              <a:rPr lang="en-US" sz="1100" dirty="0">
                <a:latin typeface="Arial" panose="020B0604020202020204" pitchFamily="34" charset="0"/>
                <a:cs typeface="Arial" panose="020B0604020202020204" pitchFamily="34" charset="0"/>
              </a:rPr>
              <a:t>to </a:t>
            </a:r>
            <a:r>
              <a:rPr lang="en-US" sz="1100" dirty="0" smtClean="0">
                <a:latin typeface="Arial" panose="020B0604020202020204" pitchFamily="34" charset="0"/>
                <a:cs typeface="Arial" panose="020B0604020202020204" pitchFamily="34" charset="0"/>
              </a:rPr>
              <a:t>determine which preparedness and mitigation </a:t>
            </a:r>
            <a:r>
              <a:rPr lang="en-US" sz="1100" dirty="0">
                <a:latin typeface="Arial" panose="020B0604020202020204" pitchFamily="34" charset="0"/>
                <a:cs typeface="Arial" panose="020B0604020202020204" pitchFamily="34" charset="0"/>
              </a:rPr>
              <a:t>actions you want to take based on </a:t>
            </a:r>
            <a:r>
              <a:rPr lang="en-US" sz="1100" dirty="0" smtClean="0">
                <a:latin typeface="Arial" panose="020B0604020202020204" pitchFamily="34" charset="0"/>
                <a:cs typeface="Arial" panose="020B0604020202020204" pitchFamily="34" charset="0"/>
              </a:rPr>
              <a:t>potential impacts </a:t>
            </a:r>
            <a:r>
              <a:rPr lang="en-US" sz="1100" dirty="0">
                <a:latin typeface="Arial" panose="020B0604020202020204" pitchFamily="34" charset="0"/>
                <a:cs typeface="Arial" panose="020B0604020202020204" pitchFamily="34" charset="0"/>
              </a:rPr>
              <a:t>to your </a:t>
            </a:r>
            <a:r>
              <a:rPr lang="en-US" sz="1100" dirty="0" smtClean="0">
                <a:latin typeface="Arial" panose="020B0604020202020204" pitchFamily="34" charset="0"/>
                <a:cs typeface="Arial" panose="020B0604020202020204" pitchFamily="34" charset="0"/>
              </a:rPr>
              <a:t>business.</a:t>
            </a: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Use </a:t>
            </a:r>
            <a:r>
              <a:rPr lang="en-US" sz="1100" dirty="0">
                <a:latin typeface="Arial" panose="020B0604020202020204" pitchFamily="34" charset="0"/>
                <a:cs typeface="Arial" panose="020B0604020202020204" pitchFamily="34" charset="0"/>
              </a:rPr>
              <a:t>the Cost Assessment </a:t>
            </a:r>
            <a:r>
              <a:rPr lang="en-US" sz="1100" dirty="0" smtClean="0">
                <a:latin typeface="Arial" panose="020B0604020202020204" pitchFamily="34" charset="0"/>
                <a:cs typeface="Arial" panose="020B0604020202020204" pitchFamily="34" charset="0"/>
              </a:rPr>
              <a:t>Worksheet*</a:t>
            </a:r>
            <a:r>
              <a:rPr lang="en-US" sz="1100" b="1" dirty="0" smtClean="0">
                <a:latin typeface="Arial" panose="020B0604020202020204" pitchFamily="34" charset="0"/>
                <a:cs typeface="Arial" panose="020B0604020202020204" pitchFamily="34" charset="0"/>
              </a:rPr>
              <a:t> </a:t>
            </a:r>
            <a:r>
              <a:rPr lang="en-US" sz="1100" dirty="0" smtClean="0">
                <a:latin typeface="Arial" panose="020B0604020202020204" pitchFamily="34" charset="0"/>
                <a:cs typeface="Arial" panose="020B0604020202020204" pitchFamily="34" charset="0"/>
              </a:rPr>
              <a:t>to </a:t>
            </a:r>
            <a:r>
              <a:rPr lang="en-US" sz="1100" dirty="0">
                <a:latin typeface="Arial" panose="020B0604020202020204" pitchFamily="34" charset="0"/>
                <a:cs typeface="Arial" panose="020B0604020202020204" pitchFamily="34" charset="0"/>
              </a:rPr>
              <a:t>estimate the </a:t>
            </a:r>
            <a:r>
              <a:rPr lang="en-US" sz="1100" dirty="0" smtClean="0">
                <a:latin typeface="Arial" panose="020B0604020202020204" pitchFamily="34" charset="0"/>
                <a:cs typeface="Arial" panose="020B0604020202020204" pitchFamily="34" charset="0"/>
              </a:rPr>
              <a:t>costs of </a:t>
            </a:r>
            <a:r>
              <a:rPr lang="en-US" sz="1100" dirty="0">
                <a:latin typeface="Arial" panose="020B0604020202020204" pitchFamily="34" charset="0"/>
                <a:cs typeface="Arial" panose="020B0604020202020204" pitchFamily="34" charset="0"/>
              </a:rPr>
              <a:t>mitigation</a:t>
            </a:r>
            <a:r>
              <a:rPr lang="en-US" sz="1100" dirty="0" smtClean="0">
                <a:latin typeface="Arial" panose="020B0604020202020204" pitchFamily="34" charset="0"/>
                <a:cs typeface="Arial" panose="020B0604020202020204" pitchFamily="34" charset="0"/>
              </a:rPr>
              <a:t>.</a:t>
            </a:r>
          </a:p>
          <a:p>
            <a:pPr marL="0" indent="0">
              <a:spcBef>
                <a:spcPts val="250"/>
              </a:spcBef>
              <a:buNone/>
            </a:pPr>
            <a:endParaRPr lang="en-US" sz="1100" dirty="0" smtClean="0">
              <a:latin typeface="Arial" panose="020B0604020202020204" pitchFamily="34" charset="0"/>
              <a:cs typeface="Arial" panose="020B0604020202020204" pitchFamily="34" charset="0"/>
            </a:endParaRPr>
          </a:p>
          <a:p>
            <a:pPr marL="0" indent="0">
              <a:spcBef>
                <a:spcPts val="250"/>
              </a:spcBef>
              <a:buNone/>
            </a:pPr>
            <a:r>
              <a:rPr lang="en-US" sz="900" i="1" dirty="0" smtClean="0">
                <a:latin typeface="Arial" panose="020B0604020202020204" pitchFamily="34" charset="0"/>
                <a:cs typeface="Arial" panose="020B0604020202020204" pitchFamily="34" charset="0"/>
              </a:rPr>
              <a:t>* These resources found in the </a:t>
            </a:r>
            <a:r>
              <a:rPr lang="en-US" sz="900" i="1" dirty="0" err="1" smtClean="0">
                <a:latin typeface="Arial" panose="020B0604020202020204" pitchFamily="34" charset="0"/>
                <a:cs typeface="Arial" panose="020B0604020202020204" pitchFamily="34" charset="0"/>
              </a:rPr>
              <a:t>QuakeSmart</a:t>
            </a:r>
            <a:r>
              <a:rPr lang="en-US" sz="900" i="1" dirty="0" smtClean="0">
                <a:latin typeface="Arial" panose="020B0604020202020204" pitchFamily="34" charset="0"/>
                <a:cs typeface="Arial" panose="020B0604020202020204" pitchFamily="34" charset="0"/>
              </a:rPr>
              <a:t> Community Resilience Program at quakesmartcommunity.org. </a:t>
            </a:r>
            <a:endParaRPr lang="en-US" sz="900" i="1" dirty="0">
              <a:latin typeface="Arial" panose="020B0604020202020204" pitchFamily="34" charset="0"/>
              <a:cs typeface="Arial" panose="020B0604020202020204" pitchFamily="34" charset="0"/>
            </a:endParaRPr>
          </a:p>
        </p:txBody>
      </p:sp>
      <p:sp>
        <p:nvSpPr>
          <p:cNvPr id="8" name="Subtitle 2"/>
          <p:cNvSpPr txBox="1">
            <a:spLocks/>
          </p:cNvSpPr>
          <p:nvPr/>
        </p:nvSpPr>
        <p:spPr>
          <a:xfrm>
            <a:off x="2351194" y="5981210"/>
            <a:ext cx="4887805" cy="2077492"/>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smtClean="0">
                <a:solidFill>
                  <a:srgbClr val="43695B"/>
                </a:solidFill>
                <a:latin typeface="Arial" panose="020B0604020202020204" pitchFamily="34" charset="0"/>
                <a:cs typeface="Arial" panose="020B0604020202020204" pitchFamily="34" charset="0"/>
              </a:rPr>
              <a:t>TAKE ACTION</a:t>
            </a: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Make </a:t>
            </a:r>
            <a:r>
              <a:rPr lang="en-US" sz="1100" dirty="0">
                <a:latin typeface="Arial" panose="020B0604020202020204" pitchFamily="34" charset="0"/>
                <a:cs typeface="Arial" panose="020B0604020202020204" pitchFamily="34" charset="0"/>
              </a:rPr>
              <a:t>sure that your Preparedness and Mitigation Project Plan is </a:t>
            </a:r>
            <a:r>
              <a:rPr lang="en-US" sz="1100" dirty="0" smtClean="0">
                <a:latin typeface="Arial" panose="020B0604020202020204" pitchFamily="34" charset="0"/>
                <a:cs typeface="Arial" panose="020B0604020202020204" pitchFamily="34" charset="0"/>
              </a:rPr>
              <a:t>fully approved </a:t>
            </a:r>
            <a:r>
              <a:rPr lang="en-US" sz="1100" dirty="0">
                <a:latin typeface="Arial" panose="020B0604020202020204" pitchFamily="34" charset="0"/>
                <a:cs typeface="Arial" panose="020B0604020202020204" pitchFamily="34" charset="0"/>
              </a:rPr>
              <a:t>by the building </a:t>
            </a:r>
            <a:r>
              <a:rPr lang="en-US" sz="1100" dirty="0" smtClean="0">
                <a:latin typeface="Arial" panose="020B0604020202020204" pitchFamily="34" charset="0"/>
                <a:cs typeface="Arial" panose="020B0604020202020204" pitchFamily="34" charset="0"/>
              </a:rPr>
              <a:t>owner if </a:t>
            </a:r>
            <a:r>
              <a:rPr lang="en-US" sz="1100" dirty="0">
                <a:latin typeface="Arial" panose="020B0604020202020204" pitchFamily="34" charset="0"/>
                <a:cs typeface="Arial" panose="020B0604020202020204" pitchFamily="34" charset="0"/>
              </a:rPr>
              <a:t>you are leasing the building. </a:t>
            </a:r>
            <a:r>
              <a:rPr lang="en-US" sz="1100" dirty="0" smtClean="0">
                <a:latin typeface="Arial" panose="020B0604020202020204" pitchFamily="34" charset="0"/>
                <a:cs typeface="Arial" panose="020B0604020202020204" pitchFamily="34" charset="0"/>
              </a:rPr>
              <a:t>Always </a:t>
            </a:r>
            <a:r>
              <a:rPr lang="en-US" sz="1100" dirty="0">
                <a:latin typeface="Arial" panose="020B0604020202020204" pitchFamily="34" charset="0"/>
                <a:cs typeface="Arial" panose="020B0604020202020204" pitchFamily="34" charset="0"/>
              </a:rPr>
              <a:t>check with your </a:t>
            </a:r>
            <a:r>
              <a:rPr lang="en-US" sz="1100" dirty="0" smtClean="0">
                <a:latin typeface="Arial" panose="020B0604020202020204" pitchFamily="34" charset="0"/>
                <a:cs typeface="Arial" panose="020B0604020202020204" pitchFamily="34" charset="0"/>
              </a:rPr>
              <a:t>local building </a:t>
            </a:r>
            <a:r>
              <a:rPr lang="en-US" sz="1100" dirty="0">
                <a:latin typeface="Arial" panose="020B0604020202020204" pitchFamily="34" charset="0"/>
                <a:cs typeface="Arial" panose="020B0604020202020204" pitchFamily="34" charset="0"/>
              </a:rPr>
              <a:t>official </a:t>
            </a:r>
            <a:r>
              <a:rPr lang="en-US" sz="1100" dirty="0" smtClean="0">
                <a:latin typeface="Arial" panose="020B0604020202020204" pitchFamily="34" charset="0"/>
                <a:cs typeface="Arial" panose="020B0604020202020204" pitchFamily="34" charset="0"/>
              </a:rPr>
              <a:t>prior to any </a:t>
            </a:r>
            <a:r>
              <a:rPr lang="en-US" sz="1100" dirty="0">
                <a:latin typeface="Arial" panose="020B0604020202020204" pitchFamily="34" charset="0"/>
                <a:cs typeface="Arial" panose="020B0604020202020204" pitchFamily="34" charset="0"/>
              </a:rPr>
              <a:t>mitigation </a:t>
            </a:r>
            <a:r>
              <a:rPr lang="en-US" sz="1100" dirty="0" smtClean="0">
                <a:latin typeface="Arial" panose="020B0604020202020204" pitchFamily="34" charset="0"/>
                <a:cs typeface="Arial" panose="020B0604020202020204" pitchFamily="34" charset="0"/>
              </a:rPr>
              <a:t>activities. </a:t>
            </a:r>
            <a:endParaRPr lang="en-US" sz="1100" dirty="0">
              <a:latin typeface="Arial" panose="020B0604020202020204" pitchFamily="34" charset="0"/>
              <a:cs typeface="Arial" panose="020B0604020202020204" pitchFamily="34" charset="0"/>
            </a:endParaRP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Perform preparedness and mitigation activities as prioritized in the Preparedness and Mitigation Project Plan. Document your actions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as </a:t>
            </a:r>
            <a:r>
              <a:rPr lang="en-US" sz="1100" dirty="0">
                <a:latin typeface="Arial" panose="020B0604020202020204" pitchFamily="34" charset="0"/>
                <a:cs typeface="Arial" panose="020B0604020202020204" pitchFamily="34" charset="0"/>
              </a:rPr>
              <a:t>instructed in the application for </a:t>
            </a:r>
            <a:r>
              <a:rPr lang="en-US" sz="1100" dirty="0">
                <a:solidFill>
                  <a:srgbClr val="44695B"/>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dirty="0">
                <a:solidFill>
                  <a:srgbClr val="44695B"/>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dirty="0">
                <a:solidFill>
                  <a:srgbClr val="44695B"/>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dirty="0" smtClean="0">
                <a:solidFill>
                  <a:srgbClr val="44695B"/>
                </a:solidFill>
                <a:latin typeface="Arial" panose="020B0604020202020204" pitchFamily="34" charset="0"/>
                <a:cs typeface="Arial" panose="020B0604020202020204" pitchFamily="34" charset="0"/>
              </a:rPr>
              <a:t>STRUCTURE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and </a:t>
            </a:r>
            <a:r>
              <a:rPr lang="en-US" sz="1100" dirty="0">
                <a:solidFill>
                  <a:srgbClr val="44695B"/>
                </a:solidFill>
                <a:latin typeface="Arial" panose="020B0604020202020204" pitchFamily="34" charset="0"/>
                <a:cs typeface="Arial" panose="020B0604020202020204" pitchFamily="34" charset="0"/>
              </a:rPr>
              <a:t>SERVICE </a:t>
            </a:r>
            <a:r>
              <a:rPr lang="en-US" sz="1100" dirty="0">
                <a:latin typeface="Arial" panose="020B0604020202020204" pitchFamily="34" charset="0"/>
                <a:cs typeface="Arial" panose="020B0604020202020204" pitchFamily="34" charset="0"/>
              </a:rPr>
              <a:t>with photographs, receipts or letters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from </a:t>
            </a:r>
            <a:r>
              <a:rPr lang="en-US" sz="1100" dirty="0">
                <a:latin typeface="Arial" panose="020B0604020202020204" pitchFamily="34" charset="0"/>
                <a:cs typeface="Arial" panose="020B0604020202020204" pitchFamily="34" charset="0"/>
              </a:rPr>
              <a:t>a manager, engineer or design professional, where applicable.</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Complete </a:t>
            </a:r>
            <a:r>
              <a:rPr lang="en-US" sz="1100" dirty="0">
                <a:latin typeface="Arial" panose="020B0604020202020204" pitchFamily="34" charset="0"/>
                <a:cs typeface="Arial" panose="020B0604020202020204" pitchFamily="34" charset="0"/>
              </a:rPr>
              <a:t>the application at the end of this </a:t>
            </a:r>
            <a:r>
              <a:rPr lang="en-US" sz="1100" dirty="0" smtClean="0">
                <a:latin typeface="Arial" panose="020B0604020202020204" pitchFamily="34" charset="0"/>
                <a:cs typeface="Arial" panose="020B0604020202020204" pitchFamily="34" charset="0"/>
              </a:rPr>
              <a:t>packet for </a:t>
            </a:r>
            <a:r>
              <a:rPr lang="en-US" sz="1100" dirty="0">
                <a:latin typeface="Arial" panose="020B0604020202020204" pitchFamily="34" charset="0"/>
                <a:cs typeface="Arial" panose="020B0604020202020204" pitchFamily="34" charset="0"/>
              </a:rPr>
              <a:t>recognition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as </a:t>
            </a:r>
            <a:r>
              <a:rPr lang="en-US" sz="1100" dirty="0">
                <a:latin typeface="Arial" panose="020B0604020202020204" pitchFamily="34" charset="0"/>
                <a:cs typeface="Arial" panose="020B0604020202020204" pitchFamily="34" charset="0"/>
              </a:rPr>
              <a:t>a QuakeSmart Resilient Community </a:t>
            </a:r>
            <a:r>
              <a:rPr lang="en-US" sz="1100" dirty="0" smtClean="0">
                <a:latin typeface="Arial" panose="020B0604020202020204" pitchFamily="34" charset="0"/>
                <a:cs typeface="Arial" panose="020B0604020202020204" pitchFamily="34" charset="0"/>
              </a:rPr>
              <a:t>Member.</a:t>
            </a:r>
          </a:p>
        </p:txBody>
      </p:sp>
      <p:sp>
        <p:nvSpPr>
          <p:cNvPr id="10" name="Slide Number Placeholder 9"/>
          <p:cNvSpPr>
            <a:spLocks noGrp="1"/>
          </p:cNvSpPr>
          <p:nvPr>
            <p:ph type="sldNum" sz="quarter" idx="4"/>
          </p:nvPr>
        </p:nvSpPr>
        <p:spPr/>
        <p:txBody>
          <a:bodyPr/>
          <a:lstStyle/>
          <a:p>
            <a:fld id="{7749E63D-D648-FD44-8A88-2CC5333ECCD2}" type="slidenum">
              <a:rPr lang="en-US" smtClean="0"/>
              <a:pPr/>
              <a:t>5</a:t>
            </a:fld>
            <a:endParaRPr lang="en-US" dirty="0"/>
          </a:p>
        </p:txBody>
      </p:sp>
      <p:sp>
        <p:nvSpPr>
          <p:cNvPr id="11" name="Subtitle 2"/>
          <p:cNvSpPr txBox="1">
            <a:spLocks/>
          </p:cNvSpPr>
          <p:nvPr/>
        </p:nvSpPr>
        <p:spPr>
          <a:xfrm>
            <a:off x="1348050" y="1701812"/>
            <a:ext cx="828142" cy="845123"/>
          </a:xfrm>
          <a:prstGeom prst="ellipse">
            <a:avLst/>
          </a:prstGeom>
          <a:noFill/>
          <a:ln w="25400">
            <a:solidFill>
              <a:srgbClr val="44695B"/>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smtClean="0">
                <a:solidFill>
                  <a:srgbClr val="43695B"/>
                </a:solidFill>
                <a:latin typeface="Arial" panose="020B0604020202020204" pitchFamily="34" charset="0"/>
                <a:cs typeface="Arial" panose="020B0604020202020204" pitchFamily="34" charset="0"/>
              </a:rPr>
              <a:t>1</a:t>
            </a:r>
            <a:endParaRPr lang="en-US" sz="2800" dirty="0">
              <a:latin typeface="Arial" panose="020B0604020202020204" pitchFamily="34" charset="0"/>
              <a:cs typeface="Arial" panose="020B0604020202020204" pitchFamily="34" charset="0"/>
            </a:endParaRPr>
          </a:p>
        </p:txBody>
      </p:sp>
      <p:sp>
        <p:nvSpPr>
          <p:cNvPr id="14" name="Subtitle 2"/>
          <p:cNvSpPr txBox="1">
            <a:spLocks/>
          </p:cNvSpPr>
          <p:nvPr/>
        </p:nvSpPr>
        <p:spPr>
          <a:xfrm>
            <a:off x="1348050" y="2946717"/>
            <a:ext cx="828142" cy="845123"/>
          </a:xfrm>
          <a:prstGeom prst="ellipse">
            <a:avLst/>
          </a:prstGeom>
          <a:noFill/>
          <a:ln w="25400">
            <a:solidFill>
              <a:srgbClr val="44695B"/>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smtClean="0">
                <a:solidFill>
                  <a:srgbClr val="43695B"/>
                </a:solidFill>
                <a:latin typeface="Arial" panose="020B0604020202020204" pitchFamily="34" charset="0"/>
                <a:cs typeface="Arial" panose="020B0604020202020204" pitchFamily="34" charset="0"/>
              </a:rPr>
              <a:t>2</a:t>
            </a:r>
            <a:endParaRPr lang="en-US" sz="2800" dirty="0">
              <a:latin typeface="Arial" panose="020B0604020202020204" pitchFamily="34" charset="0"/>
              <a:cs typeface="Arial" panose="020B0604020202020204" pitchFamily="34" charset="0"/>
            </a:endParaRPr>
          </a:p>
        </p:txBody>
      </p:sp>
      <p:sp>
        <p:nvSpPr>
          <p:cNvPr id="17" name="Subtitle 2"/>
          <p:cNvSpPr txBox="1">
            <a:spLocks/>
          </p:cNvSpPr>
          <p:nvPr/>
        </p:nvSpPr>
        <p:spPr>
          <a:xfrm>
            <a:off x="1348050" y="5981210"/>
            <a:ext cx="828142" cy="845123"/>
          </a:xfrm>
          <a:prstGeom prst="ellipse">
            <a:avLst/>
          </a:prstGeom>
          <a:noFill/>
          <a:ln w="25400">
            <a:solidFill>
              <a:srgbClr val="44695B"/>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smtClean="0">
                <a:solidFill>
                  <a:srgbClr val="43695B"/>
                </a:solidFill>
                <a:latin typeface="Arial" panose="020B0604020202020204" pitchFamily="34" charset="0"/>
                <a:cs typeface="Arial" panose="020B0604020202020204" pitchFamily="34" charset="0"/>
              </a:rPr>
              <a:t>3</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06613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533401" y="2286000"/>
            <a:ext cx="6705600" cy="6794697"/>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r>
              <a:rPr lang="en-US" sz="1200" b="1" dirty="0">
                <a:latin typeface="Arial" panose="020B0604020202020204" pitchFamily="34" charset="0"/>
                <a:cs typeface="Arial" panose="020B0604020202020204" pitchFamily="34" charset="0"/>
              </a:rPr>
              <a:t>Why is important for the local economy for businesses to conduct business continuity </a:t>
            </a:r>
            <a:r>
              <a:rPr lang="en-US" sz="1200" b="1" dirty="0" smtClean="0">
                <a:latin typeface="Arial" panose="020B0604020202020204" pitchFamily="34" charset="0"/>
                <a:cs typeface="Arial" panose="020B0604020202020204" pitchFamily="34" charset="0"/>
              </a:rPr>
              <a:t/>
            </a:r>
            <a:br>
              <a:rPr lang="en-US" sz="1200" b="1" dirty="0" smtClean="0">
                <a:latin typeface="Arial" panose="020B0604020202020204" pitchFamily="34" charset="0"/>
                <a:cs typeface="Arial" panose="020B0604020202020204" pitchFamily="34" charset="0"/>
              </a:rPr>
            </a:br>
            <a:r>
              <a:rPr lang="en-US" sz="1200" b="1" dirty="0" smtClean="0">
                <a:latin typeface="Arial" panose="020B0604020202020204" pitchFamily="34" charset="0"/>
                <a:cs typeface="Arial" panose="020B0604020202020204" pitchFamily="34" charset="0"/>
              </a:rPr>
              <a:t>planning </a:t>
            </a:r>
            <a:r>
              <a:rPr lang="en-US" sz="1200" b="1" dirty="0">
                <a:latin typeface="Arial" panose="020B0604020202020204" pitchFamily="34" charset="0"/>
                <a:cs typeface="Arial" panose="020B0604020202020204" pitchFamily="34" charset="0"/>
              </a:rPr>
              <a:t>and to implement </a:t>
            </a:r>
            <a:r>
              <a:rPr lang="en-US" sz="1200" b="1" dirty="0" smtClean="0">
                <a:latin typeface="Arial" panose="020B0604020202020204" pitchFamily="34" charset="0"/>
                <a:cs typeface="Arial" panose="020B0604020202020204" pitchFamily="34" charset="0"/>
              </a:rPr>
              <a:t>preparedness and mitigation </a:t>
            </a:r>
            <a:r>
              <a:rPr lang="en-US" sz="1200" b="1" dirty="0">
                <a:latin typeface="Arial" panose="020B0604020202020204" pitchFamily="34" charset="0"/>
                <a:cs typeface="Arial" panose="020B0604020202020204" pitchFamily="34" charset="0"/>
              </a:rPr>
              <a:t>planning?</a:t>
            </a:r>
          </a:p>
          <a:p>
            <a:pPr marL="0" indent="0">
              <a:buNone/>
            </a:pPr>
            <a:endParaRPr lang="en-US" sz="1200" b="1" dirty="0" smtClean="0">
              <a:latin typeface="Arial" panose="020B0604020202020204" pitchFamily="34" charset="0"/>
              <a:cs typeface="Arial" panose="020B0604020202020204" pitchFamily="34" charset="0"/>
            </a:endParaRPr>
          </a:p>
          <a:p>
            <a:pPr marL="0" indent="0">
              <a:buNone/>
            </a:pPr>
            <a:endParaRPr lang="en-US" sz="1200" b="1" dirty="0" smtClean="0">
              <a:latin typeface="Arial" panose="020B0604020202020204" pitchFamily="34" charset="0"/>
              <a:cs typeface="Arial" panose="020B0604020202020204" pitchFamily="34" charset="0"/>
            </a:endParaRPr>
          </a:p>
          <a:p>
            <a:pPr marL="0" indent="0">
              <a:buNone/>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0" indent="0">
              <a:buNone/>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0" indent="0">
              <a:buNone/>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0" indent="0">
              <a:buNone/>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r>
              <a:rPr lang="en-US" sz="1200" b="1" dirty="0">
                <a:latin typeface="Arial" panose="020B0604020202020204" pitchFamily="34" charset="0"/>
                <a:cs typeface="Arial" panose="020B0604020202020204" pitchFamily="34" charset="0"/>
              </a:rPr>
              <a:t>What are the benefits of participation in the QuakeSmart Program to your business</a:t>
            </a:r>
            <a:r>
              <a:rPr lang="en-US" sz="1200" b="1" dirty="0" smtClean="0">
                <a:latin typeface="Arial" panose="020B0604020202020204" pitchFamily="34" charset="0"/>
                <a:cs typeface="Arial" panose="020B0604020202020204" pitchFamily="34" charset="0"/>
              </a:rPr>
              <a:t>?</a:t>
            </a:r>
          </a:p>
          <a:p>
            <a:pPr marL="0" indent="0">
              <a:buNone/>
            </a:pPr>
            <a:endParaRPr lang="en-US" sz="1200" b="1" dirty="0">
              <a:latin typeface="Arial" panose="020B0604020202020204" pitchFamily="34" charset="0"/>
              <a:cs typeface="Arial" panose="020B0604020202020204" pitchFamily="34" charset="0"/>
            </a:endParaRPr>
          </a:p>
          <a:p>
            <a:pPr marL="0" indent="0">
              <a:buNone/>
            </a:pPr>
            <a:endParaRPr lang="en-US" sz="1200" b="1" dirty="0" smtClean="0">
              <a:latin typeface="Arial" panose="020B0604020202020204" pitchFamily="34" charset="0"/>
              <a:cs typeface="Arial" panose="020B0604020202020204" pitchFamily="34" charset="0"/>
            </a:endParaRPr>
          </a:p>
          <a:p>
            <a:pPr marL="0" indent="0">
              <a:buNone/>
            </a:pPr>
            <a:endParaRPr lang="en-US" sz="1200" b="1" dirty="0" smtClean="0">
              <a:latin typeface="Arial" panose="020B0604020202020204" pitchFamily="34" charset="0"/>
              <a:cs typeface="Arial" panose="020B0604020202020204" pitchFamily="34" charset="0"/>
            </a:endParaRPr>
          </a:p>
          <a:p>
            <a:pPr marL="0" indent="0">
              <a:buNone/>
            </a:pPr>
            <a:endParaRPr lang="en-US" sz="1200" b="1" dirty="0" smtClean="0">
              <a:latin typeface="Arial" panose="020B0604020202020204" pitchFamily="34" charset="0"/>
              <a:cs typeface="Arial" panose="020B0604020202020204" pitchFamily="34" charset="0"/>
            </a:endParaRPr>
          </a:p>
          <a:p>
            <a:pPr marL="0" indent="0">
              <a:buNone/>
            </a:pPr>
            <a:endParaRPr lang="en-US" sz="1200" b="1" dirty="0" smtClean="0">
              <a:latin typeface="Arial" panose="020B0604020202020204" pitchFamily="34" charset="0"/>
              <a:cs typeface="Arial" panose="020B0604020202020204" pitchFamily="34" charset="0"/>
            </a:endParaRPr>
          </a:p>
          <a:p>
            <a:pPr marL="0" indent="0">
              <a:buNone/>
            </a:pPr>
            <a:endParaRPr lang="en-US" sz="1200" b="1" dirty="0" smtClean="0">
              <a:latin typeface="Arial" panose="020B0604020202020204" pitchFamily="34" charset="0"/>
              <a:cs typeface="Arial" panose="020B0604020202020204" pitchFamily="34" charset="0"/>
            </a:endParaRPr>
          </a:p>
          <a:p>
            <a:pPr marL="228600" indent="-228600"/>
            <a:r>
              <a:rPr lang="en-US" sz="1200" b="1" dirty="0">
                <a:latin typeface="Arial" panose="020B0604020202020204" pitchFamily="34" charset="0"/>
                <a:cs typeface="Arial" panose="020B0604020202020204" pitchFamily="34" charset="0"/>
              </a:rPr>
              <a:t>What concerns you most</a:t>
            </a:r>
            <a:r>
              <a:rPr lang="en-US" sz="1200" b="1" dirty="0" smtClean="0">
                <a:latin typeface="Arial" panose="020B0604020202020204" pitchFamily="34" charset="0"/>
                <a:cs typeface="Arial" panose="020B0604020202020204" pitchFamily="34" charset="0"/>
              </a:rPr>
              <a:t>… people</a:t>
            </a:r>
            <a:r>
              <a:rPr lang="en-US" sz="1200" b="1" dirty="0">
                <a:latin typeface="Arial" panose="020B0604020202020204" pitchFamily="34" charset="0"/>
                <a:cs typeface="Arial" panose="020B0604020202020204" pitchFamily="34" charset="0"/>
              </a:rPr>
              <a:t>, operations, or nonstructural/structural mitigation</a:t>
            </a:r>
            <a:r>
              <a:rPr lang="en-US" sz="1200" b="1" dirty="0" smtClean="0">
                <a:latin typeface="Arial" panose="020B0604020202020204" pitchFamily="34" charset="0"/>
                <a:cs typeface="Arial" panose="020B0604020202020204" pitchFamily="34" charset="0"/>
              </a:rPr>
              <a:t>?</a:t>
            </a:r>
          </a:p>
          <a:p>
            <a:pPr marL="0" indent="0">
              <a:buNone/>
            </a:pPr>
            <a:r>
              <a:rPr lang="en-US" sz="1200" b="1" dirty="0" smtClean="0">
                <a:latin typeface="Arial" panose="020B0604020202020204" pitchFamily="34" charset="0"/>
                <a:cs typeface="Arial" panose="020B0604020202020204" pitchFamily="34" charset="0"/>
              </a:rPr>
              <a:t> </a:t>
            </a:r>
            <a:endParaRPr lang="en-US" sz="1200" b="1"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Design Questions</a:t>
            </a:r>
            <a:endParaRPr lang="en-US" dirty="0"/>
          </a:p>
        </p:txBody>
      </p:sp>
      <p:sp>
        <p:nvSpPr>
          <p:cNvPr id="20" name="Slide Number Placeholder 19"/>
          <p:cNvSpPr>
            <a:spLocks noGrp="1"/>
          </p:cNvSpPr>
          <p:nvPr>
            <p:ph type="sldNum" sz="quarter" idx="4"/>
          </p:nvPr>
        </p:nvSpPr>
        <p:spPr/>
        <p:txBody>
          <a:bodyPr/>
          <a:lstStyle/>
          <a:p>
            <a:fld id="{7749E63D-D648-FD44-8A88-2CC5333ECCD2}" type="slidenum">
              <a:rPr lang="en-US" smtClean="0"/>
              <a:pPr/>
              <a:t>6</a:t>
            </a:fld>
            <a:endParaRPr lang="en-US" dirty="0"/>
          </a:p>
        </p:txBody>
      </p:sp>
      <p:grpSp>
        <p:nvGrpSpPr>
          <p:cNvPr id="26" name="Group 25"/>
          <p:cNvGrpSpPr/>
          <p:nvPr/>
        </p:nvGrpSpPr>
        <p:grpSpPr>
          <a:xfrm>
            <a:off x="533401" y="2967964"/>
            <a:ext cx="6735762" cy="776622"/>
            <a:chOff x="533401" y="2967964"/>
            <a:chExt cx="6735762" cy="776622"/>
          </a:xfrm>
        </p:grpSpPr>
        <p:cxnSp>
          <p:nvCxnSpPr>
            <p:cNvPr id="7" name="Straight Connector 6"/>
            <p:cNvCxnSpPr/>
            <p:nvPr/>
          </p:nvCxnSpPr>
          <p:spPr>
            <a:xfrm>
              <a:off x="533401" y="2967964"/>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33401" y="3232930"/>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33401" y="3488758"/>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33401" y="3744586"/>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4" name="Group 3"/>
          <p:cNvGrpSpPr/>
          <p:nvPr/>
        </p:nvGrpSpPr>
        <p:grpSpPr>
          <a:xfrm>
            <a:off x="533401" y="4496475"/>
            <a:ext cx="6735762" cy="776622"/>
            <a:chOff x="533401" y="4293275"/>
            <a:chExt cx="6735762" cy="776622"/>
          </a:xfrm>
        </p:grpSpPr>
        <p:cxnSp>
          <p:nvCxnSpPr>
            <p:cNvPr id="11" name="Straight Connector 10"/>
            <p:cNvCxnSpPr/>
            <p:nvPr/>
          </p:nvCxnSpPr>
          <p:spPr>
            <a:xfrm>
              <a:off x="533401" y="4293275"/>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533401" y="4558241"/>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33401" y="4814069"/>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33401" y="5069897"/>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 name="Group 1"/>
          <p:cNvGrpSpPr/>
          <p:nvPr/>
        </p:nvGrpSpPr>
        <p:grpSpPr>
          <a:xfrm>
            <a:off x="533401" y="5989141"/>
            <a:ext cx="6735762" cy="776622"/>
            <a:chOff x="533401" y="5600830"/>
            <a:chExt cx="6735762" cy="776622"/>
          </a:xfrm>
        </p:grpSpPr>
        <p:cxnSp>
          <p:nvCxnSpPr>
            <p:cNvPr id="15" name="Straight Connector 14"/>
            <p:cNvCxnSpPr/>
            <p:nvPr/>
          </p:nvCxnSpPr>
          <p:spPr>
            <a:xfrm>
              <a:off x="533401" y="5600830"/>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33401" y="5865796"/>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533401" y="6121624"/>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1" y="6377452"/>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757681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533400" y="2286000"/>
            <a:ext cx="6705600" cy="7160690"/>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r>
              <a:rPr lang="en-US" sz="1200" b="1" dirty="0" smtClean="0">
                <a:latin typeface="Arial" panose="020B0604020202020204" pitchFamily="34" charset="0"/>
                <a:cs typeface="Arial" panose="020B0604020202020204" pitchFamily="34" charset="0"/>
              </a:rPr>
              <a:t>What </a:t>
            </a:r>
            <a:r>
              <a:rPr lang="en-US" sz="1200" b="1" dirty="0">
                <a:latin typeface="Arial" panose="020B0604020202020204" pitchFamily="34" charset="0"/>
                <a:cs typeface="Arial" panose="020B0604020202020204" pitchFamily="34" charset="0"/>
              </a:rPr>
              <a:t>did you learn from the risk presentation that surprised you?</a:t>
            </a:r>
            <a:endParaRPr lang="en-US" sz="1200" b="1" dirty="0" smtClean="0">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r>
              <a:rPr lang="en-US" sz="1200" b="1" dirty="0" smtClean="0">
                <a:latin typeface="Arial" panose="020B0604020202020204" pitchFamily="34" charset="0"/>
                <a:cs typeface="Arial" panose="020B0604020202020204" pitchFamily="34" charset="0"/>
              </a:rPr>
              <a:t>List </a:t>
            </a:r>
            <a:r>
              <a:rPr lang="en-US" sz="1200" b="1" dirty="0">
                <a:latin typeface="Arial" panose="020B0604020202020204" pitchFamily="34" charset="0"/>
                <a:cs typeface="Arial" panose="020B0604020202020204" pitchFamily="34" charset="0"/>
              </a:rPr>
              <a:t>any statistics or risk factors that will help make the case for taking action to management.</a:t>
            </a:r>
          </a:p>
        </p:txBody>
      </p:sp>
      <p:sp>
        <p:nvSpPr>
          <p:cNvPr id="3" name="Title 2"/>
          <p:cNvSpPr>
            <a:spLocks noGrp="1"/>
          </p:cNvSpPr>
          <p:nvPr>
            <p:ph type="title"/>
          </p:nvPr>
        </p:nvSpPr>
        <p:spPr/>
        <p:txBody>
          <a:bodyPr/>
          <a:lstStyle/>
          <a:p>
            <a:r>
              <a:rPr lang="en-US" dirty="0" smtClean="0"/>
              <a:t>Design Questions</a:t>
            </a:r>
            <a:endParaRPr lang="en-US" dirty="0"/>
          </a:p>
        </p:txBody>
      </p:sp>
      <p:sp>
        <p:nvSpPr>
          <p:cNvPr id="23" name="Slide Number Placeholder 22"/>
          <p:cNvSpPr>
            <a:spLocks noGrp="1"/>
          </p:cNvSpPr>
          <p:nvPr>
            <p:ph type="sldNum" sz="quarter" idx="4"/>
          </p:nvPr>
        </p:nvSpPr>
        <p:spPr/>
        <p:txBody>
          <a:bodyPr/>
          <a:lstStyle/>
          <a:p>
            <a:fld id="{7749E63D-D648-FD44-8A88-2CC5333ECCD2}" type="slidenum">
              <a:rPr lang="en-US" smtClean="0"/>
              <a:pPr/>
              <a:t>7</a:t>
            </a:fld>
            <a:endParaRPr lang="en-US" dirty="0"/>
          </a:p>
        </p:txBody>
      </p:sp>
      <p:grpSp>
        <p:nvGrpSpPr>
          <p:cNvPr id="14" name="Group 13"/>
          <p:cNvGrpSpPr/>
          <p:nvPr/>
        </p:nvGrpSpPr>
        <p:grpSpPr>
          <a:xfrm>
            <a:off x="533401" y="2724836"/>
            <a:ext cx="6735762" cy="776622"/>
            <a:chOff x="533401" y="2967964"/>
            <a:chExt cx="6735762" cy="776622"/>
          </a:xfrm>
        </p:grpSpPr>
        <p:cxnSp>
          <p:nvCxnSpPr>
            <p:cNvPr id="25" name="Straight Connector 24"/>
            <p:cNvCxnSpPr/>
            <p:nvPr/>
          </p:nvCxnSpPr>
          <p:spPr>
            <a:xfrm>
              <a:off x="533401" y="2967964"/>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33401" y="3232930"/>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1" y="3488758"/>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33401" y="3744586"/>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9" name="Group 28"/>
          <p:cNvGrpSpPr/>
          <p:nvPr/>
        </p:nvGrpSpPr>
        <p:grpSpPr>
          <a:xfrm>
            <a:off x="533401" y="4253347"/>
            <a:ext cx="6735762" cy="776622"/>
            <a:chOff x="533401" y="4293275"/>
            <a:chExt cx="6735762" cy="776622"/>
          </a:xfrm>
        </p:grpSpPr>
        <p:cxnSp>
          <p:nvCxnSpPr>
            <p:cNvPr id="30" name="Straight Connector 29"/>
            <p:cNvCxnSpPr/>
            <p:nvPr/>
          </p:nvCxnSpPr>
          <p:spPr>
            <a:xfrm>
              <a:off x="533401" y="4293275"/>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33401" y="4558241"/>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33401" y="4814069"/>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33401" y="5069897"/>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717910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533400" y="2286000"/>
            <a:ext cx="6705600" cy="6704440"/>
          </a:xfrm>
          <a:prstGeom prst="rect">
            <a:avLst/>
          </a:prstGeom>
        </p:spPr>
        <p:txBody>
          <a:bodyPr vert="horz" lIns="0" tIns="45720" rIns="9144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r>
              <a:rPr lang="en-US" sz="1200" b="1" dirty="0" smtClean="0">
                <a:latin typeface="Arial" panose="020B0604020202020204" pitchFamily="34" charset="0"/>
                <a:cs typeface="Arial" panose="020B0604020202020204" pitchFamily="34" charset="0"/>
              </a:rPr>
              <a:t>Now </a:t>
            </a:r>
            <a:r>
              <a:rPr lang="en-US" sz="1200" b="1" dirty="0">
                <a:latin typeface="Arial" panose="020B0604020202020204" pitchFamily="34" charset="0"/>
                <a:cs typeface="Arial" panose="020B0604020202020204" pitchFamily="34" charset="0"/>
              </a:rPr>
              <a:t>that you know the likely response times following an earthquake, what steps will you take to ensure the safety of your employees and customers immediately following an earthquake</a:t>
            </a:r>
            <a:r>
              <a:rPr lang="en-US" sz="1200" b="1" dirty="0" smtClean="0">
                <a:latin typeface="Arial" panose="020B0604020202020204" pitchFamily="34" charset="0"/>
                <a:cs typeface="Arial" panose="020B0604020202020204" pitchFamily="34" charset="0"/>
              </a:rPr>
              <a:t>?</a:t>
            </a:r>
          </a:p>
          <a:p>
            <a:pPr marL="228600" indent="-228600"/>
            <a:endParaRPr lang="en-US" sz="1200" b="1" dirty="0" smtClean="0">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endParaRPr lang="en-US" sz="1200" b="1" dirty="0" smtClean="0">
              <a:ln w="3175" cmpd="sng">
                <a:solidFill>
                  <a:schemeClr val="tx1"/>
                </a:solidFill>
              </a:ln>
              <a:latin typeface="Arial" panose="020B0604020202020204" pitchFamily="34" charset="0"/>
              <a:cs typeface="Arial" panose="020B0604020202020204" pitchFamily="34" charset="0"/>
            </a:endParaRPr>
          </a:p>
          <a:p>
            <a:pPr marL="228600" indent="-228600"/>
            <a:r>
              <a:rPr lang="en-US" sz="1200" b="1" dirty="0" smtClean="0">
                <a:latin typeface="Arial" panose="020B0604020202020204" pitchFamily="34" charset="0"/>
                <a:cs typeface="Arial" panose="020B0604020202020204" pitchFamily="34" charset="0"/>
              </a:rPr>
              <a:t>What </a:t>
            </a:r>
            <a:r>
              <a:rPr lang="en-US" sz="1200" b="1" dirty="0">
                <a:latin typeface="Arial" panose="020B0604020202020204" pitchFamily="34" charset="0"/>
                <a:cs typeface="Arial" panose="020B0604020202020204" pitchFamily="34" charset="0"/>
              </a:rPr>
              <a:t>surprised you most about the response presentation</a:t>
            </a:r>
            <a:r>
              <a:rPr lang="en-US" sz="1200" b="1" dirty="0" smtClean="0">
                <a:latin typeface="Arial" panose="020B0604020202020204" pitchFamily="34" charset="0"/>
                <a:cs typeface="Arial" panose="020B0604020202020204" pitchFamily="34" charset="0"/>
              </a:rPr>
              <a:t>?</a:t>
            </a:r>
          </a:p>
          <a:p>
            <a:pPr marL="228600" indent="-228600"/>
            <a:endParaRPr lang="en-US" sz="1200" b="1" dirty="0" smtClean="0">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atin typeface="Arial" panose="020B0604020202020204" pitchFamily="34" charset="0"/>
              <a:cs typeface="Arial" panose="020B0604020202020204" pitchFamily="34" charset="0"/>
            </a:endParaRPr>
          </a:p>
          <a:p>
            <a:pPr marL="228600" indent="-228600"/>
            <a:endParaRPr lang="en-US" sz="1200" b="1" dirty="0" smtClean="0">
              <a:latin typeface="Arial" panose="020B0604020202020204" pitchFamily="34" charset="0"/>
              <a:cs typeface="Arial" panose="020B0604020202020204" pitchFamily="34" charset="0"/>
            </a:endParaRPr>
          </a:p>
          <a:p>
            <a:pPr marL="228600" indent="-228600">
              <a:buFont typeface="+mj-lt"/>
              <a:buAutoNum type="arabicPeriod"/>
            </a:pPr>
            <a:endParaRPr lang="en-US" sz="1200" b="1" dirty="0" smtClean="0">
              <a:latin typeface="Arial" panose="020B0604020202020204" pitchFamily="34" charset="0"/>
              <a:cs typeface="Arial" panose="020B0604020202020204" pitchFamily="34" charset="0"/>
            </a:endParaRPr>
          </a:p>
          <a:p>
            <a:pPr marL="228600" indent="-228600"/>
            <a:r>
              <a:rPr lang="en-US" sz="1200" b="1" dirty="0" smtClean="0">
                <a:latin typeface="Arial" panose="020B0604020202020204" pitchFamily="34" charset="0"/>
                <a:cs typeface="Arial" panose="020B0604020202020204" pitchFamily="34" charset="0"/>
              </a:rPr>
              <a:t>Do </a:t>
            </a:r>
            <a:r>
              <a:rPr lang="en-US" sz="1200" b="1" dirty="0">
                <a:latin typeface="Arial" panose="020B0604020202020204" pitchFamily="34" charset="0"/>
                <a:cs typeface="Arial" panose="020B0604020202020204" pitchFamily="34" charset="0"/>
              </a:rPr>
              <a:t>you have a relationship with your local emergency manager and if not, are you more likely </a:t>
            </a:r>
            <a:r>
              <a:rPr lang="en-US" sz="1200" b="1" dirty="0" smtClean="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develop one now? </a:t>
            </a:r>
          </a:p>
        </p:txBody>
      </p:sp>
      <p:sp>
        <p:nvSpPr>
          <p:cNvPr id="3" name="Title 2"/>
          <p:cNvSpPr>
            <a:spLocks noGrp="1"/>
          </p:cNvSpPr>
          <p:nvPr>
            <p:ph type="title"/>
          </p:nvPr>
        </p:nvSpPr>
        <p:spPr/>
        <p:txBody>
          <a:bodyPr/>
          <a:lstStyle/>
          <a:p>
            <a:r>
              <a:rPr lang="en-US" dirty="0" smtClean="0"/>
              <a:t>Design Questions</a:t>
            </a:r>
            <a:endParaRPr lang="en-US" dirty="0"/>
          </a:p>
        </p:txBody>
      </p:sp>
      <p:sp>
        <p:nvSpPr>
          <p:cNvPr id="33" name="Slide Number Placeholder 32"/>
          <p:cNvSpPr>
            <a:spLocks noGrp="1"/>
          </p:cNvSpPr>
          <p:nvPr>
            <p:ph type="sldNum" sz="quarter" idx="4"/>
          </p:nvPr>
        </p:nvSpPr>
        <p:spPr/>
        <p:txBody>
          <a:bodyPr/>
          <a:lstStyle/>
          <a:p>
            <a:fld id="{7749E63D-D648-FD44-8A88-2CC5333ECCD2}" type="slidenum">
              <a:rPr lang="en-US" smtClean="0"/>
              <a:pPr/>
              <a:t>8</a:t>
            </a:fld>
            <a:endParaRPr lang="en-US" dirty="0"/>
          </a:p>
        </p:txBody>
      </p:sp>
      <p:grpSp>
        <p:nvGrpSpPr>
          <p:cNvPr id="42" name="Group 41"/>
          <p:cNvGrpSpPr/>
          <p:nvPr/>
        </p:nvGrpSpPr>
        <p:grpSpPr>
          <a:xfrm>
            <a:off x="533401" y="3100447"/>
            <a:ext cx="6735762" cy="776622"/>
            <a:chOff x="533401" y="2967964"/>
            <a:chExt cx="6735762" cy="776622"/>
          </a:xfrm>
        </p:grpSpPr>
        <p:cxnSp>
          <p:nvCxnSpPr>
            <p:cNvPr id="43" name="Straight Connector 42"/>
            <p:cNvCxnSpPr/>
            <p:nvPr/>
          </p:nvCxnSpPr>
          <p:spPr>
            <a:xfrm>
              <a:off x="533401" y="2967964"/>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533401" y="3232930"/>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33401" y="3488758"/>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533401" y="3744586"/>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47" name="Group 46"/>
          <p:cNvGrpSpPr/>
          <p:nvPr/>
        </p:nvGrpSpPr>
        <p:grpSpPr>
          <a:xfrm>
            <a:off x="533401" y="4432108"/>
            <a:ext cx="6735762" cy="776622"/>
            <a:chOff x="533401" y="4293275"/>
            <a:chExt cx="6735762" cy="776622"/>
          </a:xfrm>
        </p:grpSpPr>
        <p:cxnSp>
          <p:nvCxnSpPr>
            <p:cNvPr id="48" name="Straight Connector 47"/>
            <p:cNvCxnSpPr/>
            <p:nvPr/>
          </p:nvCxnSpPr>
          <p:spPr>
            <a:xfrm>
              <a:off x="533401" y="4293275"/>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533401" y="4558241"/>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533401" y="4814069"/>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533401" y="5069897"/>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52" name="Group 51"/>
          <p:cNvGrpSpPr/>
          <p:nvPr/>
        </p:nvGrpSpPr>
        <p:grpSpPr>
          <a:xfrm>
            <a:off x="533401" y="5918008"/>
            <a:ext cx="6735762" cy="776622"/>
            <a:chOff x="533401" y="4293275"/>
            <a:chExt cx="6735762" cy="776622"/>
          </a:xfrm>
        </p:grpSpPr>
        <p:cxnSp>
          <p:nvCxnSpPr>
            <p:cNvPr id="53" name="Straight Connector 52"/>
            <p:cNvCxnSpPr/>
            <p:nvPr/>
          </p:nvCxnSpPr>
          <p:spPr>
            <a:xfrm>
              <a:off x="533401" y="4293275"/>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33401" y="4558241"/>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533401" y="4814069"/>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533401" y="5069897"/>
              <a:ext cx="6735762" cy="0"/>
            </a:xfrm>
            <a:prstGeom prst="line">
              <a:avLst/>
            </a:prstGeom>
            <a:ln w="254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975210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Your Risk</a:t>
            </a:r>
            <a:endParaRPr lang="en-US" dirty="0"/>
          </a:p>
        </p:txBody>
      </p:sp>
    </p:spTree>
    <p:extLst>
      <p:ext uri="{BB962C8B-B14F-4D97-AF65-F5344CB8AC3E}">
        <p14:creationId xmlns:p14="http://schemas.microsoft.com/office/powerpoint/2010/main" val="9867414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25920</TotalTime>
  <Words>3036</Words>
  <Application>Microsoft Office PowerPoint</Application>
  <PresentationFormat>Custom</PresentationFormat>
  <Paragraphs>716</Paragraphs>
  <Slides>39</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Calibri Light</vt:lpstr>
      <vt:lpstr>Wingdings</vt:lpstr>
      <vt:lpstr>Office Theme</vt:lpstr>
      <vt:lpstr>PowerPoint Presentation</vt:lpstr>
      <vt:lpstr>Program Overview</vt:lpstr>
      <vt:lpstr>Applying for Recognition</vt:lpstr>
      <vt:lpstr>Why Should Business and Organizations  Care About Earthquake Risk?</vt:lpstr>
      <vt:lpstr>Three Steps to Preparedness &amp; Mitigation</vt:lpstr>
      <vt:lpstr>Design Questions</vt:lpstr>
      <vt:lpstr>Design Questions</vt:lpstr>
      <vt:lpstr>Design Questions</vt:lpstr>
      <vt:lpstr>Identify Your Risk</vt:lpstr>
      <vt:lpstr>Identify Your Risk:  Back-to-Business Self-Assessment</vt:lpstr>
      <vt:lpstr>Identify Your Risk:  Back-to-Business Self-Assessment</vt:lpstr>
      <vt:lpstr>Identify Your Risk:  Back-to-Business Self-Assessment</vt:lpstr>
      <vt:lpstr>Design Questions</vt:lpstr>
      <vt:lpstr>STAFF</vt:lpstr>
      <vt:lpstr>Design Questions</vt:lpstr>
      <vt:lpstr>SPACE</vt:lpstr>
      <vt:lpstr>Design Questions</vt:lpstr>
      <vt:lpstr>SYSTEMS</vt:lpstr>
      <vt:lpstr>SYSTEMS (continued)</vt:lpstr>
      <vt:lpstr>STRUCTURE</vt:lpstr>
      <vt:lpstr>SERVICE</vt:lpstr>
      <vt:lpstr>Take Action</vt:lpstr>
      <vt:lpstr>Take Action</vt:lpstr>
      <vt:lpstr>Take Action: QuakeSmart Applications </vt:lpstr>
      <vt:lpstr>Take Action: QuakeSmart Staff Application </vt:lpstr>
      <vt:lpstr>Take Action: QuakeSmart Space Application </vt:lpstr>
      <vt:lpstr>Take Action: QuakeSmart Systems Application </vt:lpstr>
      <vt:lpstr>Take Action: QuakeSmart Systems Application </vt:lpstr>
      <vt:lpstr>Take Action: QuakeSmart Structure Application</vt:lpstr>
      <vt:lpstr>Take Action: QuakeSmart Service Application</vt:lpstr>
      <vt:lpstr>Feedback</vt:lpstr>
      <vt:lpstr>Reviewers &amp; Contributors</vt:lpstr>
      <vt:lpstr>Resources and Notes</vt:lpstr>
      <vt:lpstr>Valuable Websites</vt:lpstr>
      <vt:lpstr>PowerPoint Presentation</vt:lpstr>
      <vt:lpstr>AGENDA</vt:lpstr>
      <vt:lpstr>WELCOME</vt:lpstr>
      <vt:lpstr>INTRODUCTION TO QUAKESMART</vt:lpstr>
      <vt:lpstr>NOTES</vt:lpstr>
    </vt:vector>
  </TitlesOfParts>
  <Company>Moore Consulting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MESSAGE FROM THE PRESIDENT</dc:title>
  <dc:creator>Fernando</dc:creator>
  <cp:lastModifiedBy>Eric Vaughn</cp:lastModifiedBy>
  <cp:revision>381</cp:revision>
  <cp:lastPrinted>2016-02-01T13:55:45Z</cp:lastPrinted>
  <dcterms:created xsi:type="dcterms:W3CDTF">2015-08-31T19:28:28Z</dcterms:created>
  <dcterms:modified xsi:type="dcterms:W3CDTF">2017-01-20T21:45:58Z</dcterms:modified>
</cp:coreProperties>
</file>